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compatMode="1" strictFirstAndLastChars="0" saveSubsetFonts="1" autoCompressPictures="0">
  <p:sldMasterIdLst>
    <p:sldMasterId id="2147483648" r:id="rId1"/>
  </p:sldMasterIdLst>
  <p:notesMasterIdLst>
    <p:notesMasterId r:id="rId40"/>
  </p:notesMasterIdLst>
  <p:sldIdLst>
    <p:sldId id="795" r:id="rId2"/>
    <p:sldId id="796" r:id="rId3"/>
    <p:sldId id="797" r:id="rId4"/>
    <p:sldId id="259" r:id="rId5"/>
    <p:sldId id="260" r:id="rId6"/>
    <p:sldId id="810" r:id="rId7"/>
    <p:sldId id="811" r:id="rId8"/>
    <p:sldId id="812" r:id="rId9"/>
    <p:sldId id="813" r:id="rId10"/>
    <p:sldId id="814" r:id="rId11"/>
    <p:sldId id="815" r:id="rId12"/>
    <p:sldId id="816" r:id="rId13"/>
    <p:sldId id="817" r:id="rId14"/>
    <p:sldId id="818" r:id="rId15"/>
    <p:sldId id="819" r:id="rId16"/>
    <p:sldId id="820" r:id="rId17"/>
    <p:sldId id="821" r:id="rId18"/>
    <p:sldId id="822" r:id="rId19"/>
    <p:sldId id="823" r:id="rId20"/>
    <p:sldId id="824" r:id="rId21"/>
    <p:sldId id="825" r:id="rId22"/>
    <p:sldId id="826" r:id="rId23"/>
    <p:sldId id="827" r:id="rId24"/>
    <p:sldId id="828" r:id="rId25"/>
    <p:sldId id="829" r:id="rId26"/>
    <p:sldId id="830" r:id="rId27"/>
    <p:sldId id="831" r:id="rId28"/>
    <p:sldId id="832" r:id="rId29"/>
    <p:sldId id="833" r:id="rId30"/>
    <p:sldId id="834" r:id="rId31"/>
    <p:sldId id="835" r:id="rId32"/>
    <p:sldId id="837" r:id="rId33"/>
    <p:sldId id="838" r:id="rId34"/>
    <p:sldId id="839" r:id="rId35"/>
    <p:sldId id="840" r:id="rId36"/>
    <p:sldId id="841" r:id="rId37"/>
    <p:sldId id="293" r:id="rId38"/>
    <p:sldId id="301" r:id="rId39"/>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746"/>
  </p:normalViewPr>
  <p:slideViewPr>
    <p:cSldViewPr>
      <p:cViewPr varScale="1">
        <p:scale>
          <a:sx n="30" d="100"/>
          <a:sy n="30" d="100"/>
        </p:scale>
        <p:origin x="224" y="1280"/>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2.xml"/><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oracle.com/en/java/javase/17/docs/api/java.base/java/util/Collections.html"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Google Shape;90;p8">
            <a:extLst>
              <a:ext uri="{FF2B5EF4-FFF2-40B4-BE49-F238E27FC236}">
                <a16:creationId xmlns:a16="http://schemas.microsoft.com/office/drawing/2014/main" id="{CED6A9C6-85CB-B347-124B-A6FA3355713C}"/>
              </a:ext>
            </a:extLst>
          </p:cNvPr>
          <p:cNvSpPr>
            <a:spLocks noGrp="1"/>
          </p:cNvSpPr>
          <p:nvPr>
            <p:ph type="title"/>
          </p:nvPr>
        </p:nvSpPr>
        <p:spPr>
          <a:xfrm>
            <a:off x="765175" y="263525"/>
            <a:ext cx="22853650" cy="2022475"/>
          </a:xfrm>
        </p:spPr>
        <p:txBody>
          <a:bodyPr/>
          <a:lstStyle/>
          <a:p>
            <a:r>
              <a:rPr lang="en-TR" altLang="en-TR" sz="6400"/>
              <a:t>List </a:t>
            </a:r>
            <a:br>
              <a:rPr lang="en-TR" altLang="en-TR" sz="6400"/>
            </a:br>
            <a:r>
              <a:rPr lang="en-US" altLang="en-TR" sz="4800">
                <a:solidFill>
                  <a:srgbClr val="00B050"/>
                </a:solidFill>
              </a:rPr>
              <a:t>Example</a:t>
            </a:r>
            <a:endParaRPr lang="en-TR" altLang="en-TR" sz="4800">
              <a:solidFill>
                <a:srgbClr val="00B050"/>
              </a:solidFill>
            </a:endParaRPr>
          </a:p>
        </p:txBody>
      </p:sp>
      <p:sp>
        <p:nvSpPr>
          <p:cNvPr id="26626" name="Google Shape;91;p8">
            <a:extLst>
              <a:ext uri="{FF2B5EF4-FFF2-40B4-BE49-F238E27FC236}">
                <a16:creationId xmlns:a16="http://schemas.microsoft.com/office/drawing/2014/main" id="{D46C7997-0638-B438-C5E2-F24A8E8CCA85}"/>
              </a:ext>
            </a:extLst>
          </p:cNvPr>
          <p:cNvSpPr>
            <a:spLocks noGrp="1"/>
          </p:cNvSpPr>
          <p:nvPr>
            <p:ph type="body" idx="1"/>
          </p:nvPr>
        </p:nvSpPr>
        <p:spPr>
          <a:xfrm>
            <a:off x="838200" y="2606675"/>
            <a:ext cx="22707600" cy="9823450"/>
          </a:xfrm>
        </p:spPr>
        <p:txBody>
          <a:bodyPr/>
          <a:lstStyle/>
          <a:p>
            <a:pPr>
              <a:spcBef>
                <a:spcPct val="0"/>
              </a:spcBef>
            </a:pPr>
            <a:r>
              <a:rPr lang="en-US" altLang="en-TR"/>
              <a:t>For example, let's create a list of colors. Let's print the list contents on the console, delete a color, and sort (sorted). </a:t>
            </a:r>
            <a:endParaRPr lang="en-TR" altLang="en-TR"/>
          </a:p>
        </p:txBody>
      </p:sp>
      <p:sp>
        <p:nvSpPr>
          <p:cNvPr id="26627" name="Google Shape;92;p8">
            <a:extLst>
              <a:ext uri="{FF2B5EF4-FFF2-40B4-BE49-F238E27FC236}">
                <a16:creationId xmlns:a16="http://schemas.microsoft.com/office/drawing/2014/main" id="{E58A0AB2-72CF-A017-B711-17F444962481}"/>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22ED7917-8946-9E47-930B-2D0F116F7022}" type="slidenum">
              <a:rPr lang="en-TR" altLang="en-TR" sz="2400" smtClean="0">
                <a:solidFill>
                  <a:srgbClr val="888888"/>
                </a:solidFill>
              </a:rPr>
              <a:pPr/>
              <a:t>10</a:t>
            </a:fld>
            <a:endParaRPr lang="en-TR" altLang="en-TR" sz="2400">
              <a:solidFill>
                <a:srgbClr val="888888"/>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Google Shape;97;p9">
            <a:extLst>
              <a:ext uri="{FF2B5EF4-FFF2-40B4-BE49-F238E27FC236}">
                <a16:creationId xmlns:a16="http://schemas.microsoft.com/office/drawing/2014/main" id="{698F2E5B-E369-C8FF-6312-E10A94E8C7AD}"/>
              </a:ext>
            </a:extLst>
          </p:cNvPr>
          <p:cNvSpPr>
            <a:spLocks noGrp="1"/>
          </p:cNvSpPr>
          <p:nvPr>
            <p:ph type="title"/>
          </p:nvPr>
        </p:nvSpPr>
        <p:spPr>
          <a:xfrm>
            <a:off x="765175" y="263525"/>
            <a:ext cx="22853650" cy="2022475"/>
          </a:xfrm>
        </p:spPr>
        <p:txBody>
          <a:bodyPr/>
          <a:lstStyle/>
          <a:p>
            <a:r>
              <a:rPr lang="en-TR" altLang="en-TR"/>
              <a:t>List </a:t>
            </a:r>
            <a:br>
              <a:rPr lang="en-TR" altLang="en-TR"/>
            </a:br>
            <a:r>
              <a:rPr lang="en-US" altLang="en-TR" sz="4800">
                <a:solidFill>
                  <a:srgbClr val="00B050"/>
                </a:solidFill>
              </a:rPr>
              <a:t>Example</a:t>
            </a:r>
            <a:endParaRPr lang="en-TR" altLang="en-TR" sz="4800">
              <a:solidFill>
                <a:srgbClr val="00B050"/>
              </a:solidFill>
            </a:endParaRPr>
          </a:p>
        </p:txBody>
      </p:sp>
      <p:sp>
        <p:nvSpPr>
          <p:cNvPr id="89" name="Google Shape;98;p9">
            <a:extLst>
              <a:ext uri="{FF2B5EF4-FFF2-40B4-BE49-F238E27FC236}">
                <a16:creationId xmlns:a16="http://schemas.microsoft.com/office/drawing/2014/main" id="{3B5948B9-7E9D-A3FD-6163-2E4875BEAEFB}"/>
              </a:ext>
            </a:extLst>
          </p:cNvPr>
          <p:cNvSpPr txBox="1">
            <a:spLocks noGrp="1"/>
          </p:cNvSpPr>
          <p:nvPr>
            <p:ph type="body" idx="1"/>
          </p:nvPr>
        </p:nvSpPr>
        <p:spPr>
          <a:xfrm>
            <a:off x="838200" y="2606675"/>
            <a:ext cx="22707600" cy="9823450"/>
          </a:xfrm>
        </p:spPr>
        <p:txBody>
          <a:bodyPr/>
          <a:lstStyle/>
          <a:p>
            <a:pPr marL="0" indent="0" defTabSz="443484">
              <a:spcBef>
                <a:spcPts val="0"/>
              </a:spcBef>
              <a:buSzTx/>
              <a:buFontTx/>
              <a:buNone/>
              <a:defRPr sz="3298">
                <a:latin typeface="Courier New"/>
                <a:ea typeface="Courier New"/>
                <a:cs typeface="Courier New"/>
                <a:sym typeface="Courier New"/>
              </a:defRPr>
            </a:pPr>
            <a:r>
              <a:rPr sz="3298" b="1" dirty="0">
                <a:solidFill>
                  <a:srgbClr val="931A68"/>
                </a:solidFill>
                <a:latin typeface="Courier New"/>
                <a:ea typeface="Courier New"/>
                <a:cs typeface="Courier New"/>
                <a:sym typeface="Courier New"/>
              </a:rPr>
              <a:t>import</a:t>
            </a:r>
            <a:r>
              <a:rPr sz="3298" dirty="0">
                <a:latin typeface="Courier New"/>
                <a:ea typeface="Courier New"/>
                <a:cs typeface="Courier New"/>
                <a:sym typeface="Courier New"/>
              </a:rPr>
              <a:t> </a:t>
            </a:r>
            <a:r>
              <a:rPr sz="3298" dirty="0" err="1">
                <a:latin typeface="Courier New"/>
                <a:ea typeface="Courier New"/>
                <a:cs typeface="Courier New"/>
                <a:sym typeface="Courier New"/>
              </a:rPr>
              <a:t>java.util</a:t>
            </a:r>
            <a:r>
              <a:rPr sz="3298" dirty="0">
                <a:latin typeface="Courier New"/>
                <a:ea typeface="Courier New"/>
                <a:cs typeface="Courier New"/>
                <a:sym typeface="Courier New"/>
              </a:rPr>
              <a:t>.*;</a:t>
            </a:r>
          </a:p>
          <a:p>
            <a:pPr marL="0" indent="0" defTabSz="443484">
              <a:spcBef>
                <a:spcPts val="0"/>
              </a:spcBef>
              <a:buSzTx/>
              <a:buFontTx/>
              <a:buNone/>
              <a:defRPr sz="3298">
                <a:latin typeface="Courier New"/>
                <a:ea typeface="Courier New"/>
                <a:cs typeface="Courier New"/>
                <a:sym typeface="Courier New"/>
              </a:defRPr>
            </a:pPr>
            <a:r>
              <a:rPr sz="3298" b="1" dirty="0">
                <a:solidFill>
                  <a:srgbClr val="931A68"/>
                </a:solidFill>
                <a:latin typeface="Courier New"/>
                <a:ea typeface="Courier New"/>
                <a:cs typeface="Courier New"/>
                <a:sym typeface="Courier New"/>
              </a:rPr>
              <a:t>public</a:t>
            </a:r>
            <a:r>
              <a:rPr sz="3298" dirty="0">
                <a:latin typeface="Courier New"/>
                <a:ea typeface="Courier New"/>
                <a:cs typeface="Courier New"/>
                <a:sym typeface="Courier New"/>
              </a:rPr>
              <a:t> </a:t>
            </a:r>
            <a:r>
              <a:rPr sz="3298" b="1" dirty="0">
                <a:solidFill>
                  <a:srgbClr val="931A68"/>
                </a:solidFill>
                <a:latin typeface="Courier New"/>
                <a:ea typeface="Courier New"/>
                <a:cs typeface="Courier New"/>
                <a:sym typeface="Courier New"/>
              </a:rPr>
              <a:t>class</a:t>
            </a:r>
            <a:r>
              <a:rPr sz="3298" dirty="0">
                <a:latin typeface="Courier New"/>
                <a:ea typeface="Courier New"/>
                <a:cs typeface="Courier New"/>
                <a:sym typeface="Courier New"/>
              </a:rPr>
              <a:t> {</a:t>
            </a:r>
          </a:p>
          <a:p>
            <a:pPr marL="0" indent="0" defTabSz="443484">
              <a:spcBef>
                <a:spcPts val="0"/>
              </a:spcBef>
              <a:buSzTx/>
              <a:buFontTx/>
              <a:buNone/>
              <a:defRPr sz="3298">
                <a:latin typeface="Courier New"/>
                <a:ea typeface="Courier New"/>
                <a:cs typeface="Courier New"/>
                <a:sym typeface="Courier New"/>
              </a:defRPr>
            </a:pPr>
            <a:r>
              <a:rPr lang="en-US" sz="3298" dirty="0" err="1">
                <a:latin typeface="Courier New"/>
                <a:ea typeface="Courier New"/>
                <a:cs typeface="Courier New"/>
                <a:sym typeface="Courier New"/>
              </a:rPr>
              <a:t>ColorListProgram</a:t>
            </a:r>
            <a:endParaRPr sz="3298" dirty="0">
              <a:latin typeface="Courier New"/>
              <a:ea typeface="Courier New"/>
              <a:cs typeface="Courier New"/>
              <a:sym typeface="Courier New"/>
            </a:endParaRP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	</a:t>
            </a:r>
            <a:r>
              <a:rPr sz="3298" b="1" dirty="0">
                <a:solidFill>
                  <a:srgbClr val="931A68"/>
                </a:solidFill>
                <a:latin typeface="Courier New"/>
                <a:ea typeface="Courier New"/>
                <a:cs typeface="Courier New"/>
                <a:sym typeface="Courier New"/>
              </a:rPr>
              <a:t>public</a:t>
            </a:r>
            <a:r>
              <a:rPr sz="3298" dirty="0">
                <a:latin typeface="Courier New"/>
                <a:ea typeface="Courier New"/>
                <a:cs typeface="Courier New"/>
                <a:sym typeface="Courier New"/>
              </a:rPr>
              <a:t> </a:t>
            </a:r>
            <a:r>
              <a:rPr sz="3298" b="1" dirty="0">
                <a:solidFill>
                  <a:srgbClr val="931A68"/>
                </a:solidFill>
                <a:latin typeface="Courier New"/>
                <a:ea typeface="Courier New"/>
                <a:cs typeface="Courier New"/>
                <a:sym typeface="Courier New"/>
              </a:rPr>
              <a:t>static</a:t>
            </a:r>
            <a:r>
              <a:rPr sz="3298" dirty="0">
                <a:latin typeface="Courier New"/>
                <a:ea typeface="Courier New"/>
                <a:cs typeface="Courier New"/>
                <a:sym typeface="Courier New"/>
              </a:rPr>
              <a:t> </a:t>
            </a:r>
            <a:r>
              <a:rPr sz="3298" b="1" dirty="0">
                <a:solidFill>
                  <a:srgbClr val="931A68"/>
                </a:solidFill>
                <a:latin typeface="Courier New"/>
                <a:ea typeface="Courier New"/>
                <a:cs typeface="Courier New"/>
                <a:sym typeface="Courier New"/>
              </a:rPr>
              <a:t>void</a:t>
            </a:r>
            <a:r>
              <a:rPr sz="3298" dirty="0">
                <a:latin typeface="Courier New"/>
                <a:ea typeface="Courier New"/>
                <a:cs typeface="Courier New"/>
                <a:sym typeface="Courier New"/>
              </a:rPr>
              <a:t> main(String[] </a:t>
            </a:r>
            <a:r>
              <a:rPr sz="3298" dirty="0" err="1">
                <a:solidFill>
                  <a:srgbClr val="7E504F"/>
                </a:solidFill>
                <a:latin typeface="Courier New"/>
                <a:ea typeface="Courier New"/>
                <a:cs typeface="Courier New"/>
                <a:sym typeface="Courier New"/>
              </a:rPr>
              <a:t>args</a:t>
            </a:r>
            <a:r>
              <a:rPr sz="3298" dirty="0">
                <a:latin typeface="Courier New"/>
                <a:ea typeface="Courier New"/>
                <a:cs typeface="Courier New"/>
                <a:sym typeface="Courier New"/>
              </a:rPr>
              <a:t>) {</a:t>
            </a:r>
          </a:p>
          <a:p>
            <a:pPr marL="0" indent="0" defTabSz="443484">
              <a:spcBef>
                <a:spcPts val="0"/>
              </a:spcBef>
              <a:buSzTx/>
              <a:buFontTx/>
              <a:buNone/>
              <a:defRPr sz="3298">
                <a:latin typeface="Courier New"/>
                <a:ea typeface="Courier New"/>
                <a:cs typeface="Courier New"/>
                <a:sym typeface="Courier New"/>
              </a:defRPr>
            </a:pPr>
            <a:endParaRPr sz="3298" dirty="0">
              <a:latin typeface="Courier New"/>
              <a:ea typeface="Courier New"/>
              <a:cs typeface="Courier New"/>
              <a:sym typeface="Courier New"/>
            </a:endParaRP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		List &lt;String&gt; </a:t>
            </a:r>
            <a:r>
              <a:rPr lang="en-US" sz="3298" dirty="0" err="1">
                <a:solidFill>
                  <a:srgbClr val="7E504F"/>
                </a:solidFill>
                <a:latin typeface="Courier New"/>
                <a:ea typeface="Courier New"/>
                <a:cs typeface="Courier New"/>
                <a:sym typeface="Courier New"/>
              </a:rPr>
              <a:t>colorList</a:t>
            </a:r>
            <a:r>
              <a:rPr sz="3298" dirty="0">
                <a:latin typeface="Courier New"/>
                <a:ea typeface="Courier New"/>
                <a:cs typeface="Courier New"/>
                <a:sym typeface="Courier New"/>
              </a:rPr>
              <a:t> = </a:t>
            </a:r>
            <a:r>
              <a:rPr sz="3298" b="1" dirty="0">
                <a:solidFill>
                  <a:srgbClr val="931A68"/>
                </a:solidFill>
                <a:latin typeface="Courier New"/>
                <a:ea typeface="Courier New"/>
                <a:cs typeface="Courier New"/>
                <a:sym typeface="Courier New"/>
              </a:rPr>
              <a:t>new</a:t>
            </a:r>
            <a:r>
              <a:rPr sz="3298" dirty="0">
                <a:latin typeface="Courier New"/>
                <a:ea typeface="Courier New"/>
                <a:cs typeface="Courier New"/>
                <a:sym typeface="Courier New"/>
              </a:rPr>
              <a:t> </a:t>
            </a:r>
            <a:r>
              <a:rPr sz="3298" dirty="0" err="1">
                <a:latin typeface="Courier New"/>
                <a:ea typeface="Courier New"/>
                <a:cs typeface="Courier New"/>
                <a:sym typeface="Courier New"/>
              </a:rPr>
              <a:t>ArrayList</a:t>
            </a:r>
            <a:r>
              <a:rPr sz="3298" dirty="0">
                <a:latin typeface="Courier New"/>
                <a:ea typeface="Courier New"/>
                <a:cs typeface="Courier New"/>
                <a:sym typeface="Courier New"/>
              </a:rPr>
              <a:t> &lt;String&gt;();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.add</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White</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.add</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Blue</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.add</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Pink</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.add</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Yellow</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sz="3298" dirty="0" err="1">
                <a:latin typeface="Courier New"/>
                <a:ea typeface="Courier New"/>
                <a:cs typeface="Courier New"/>
                <a:sym typeface="Courier New"/>
              </a:rPr>
              <a:t>System.</a:t>
            </a:r>
            <a:r>
              <a:rPr sz="3298" b="1" i="1" dirty="0" err="1">
                <a:solidFill>
                  <a:srgbClr val="0326CC"/>
                </a:solidFill>
                <a:latin typeface="Courier New"/>
                <a:ea typeface="Courier New"/>
                <a:cs typeface="Courier New"/>
                <a:sym typeface="Courier New"/>
              </a:rPr>
              <a:t>out</a:t>
            </a:r>
            <a:r>
              <a:rPr sz="3298" dirty="0" err="1">
                <a:latin typeface="Courier New"/>
                <a:ea typeface="Courier New"/>
                <a:cs typeface="Courier New"/>
                <a:sym typeface="Courier New"/>
              </a:rPr>
              <a:t>.println</a:t>
            </a:r>
            <a:r>
              <a:rPr sz="3298" dirty="0">
                <a:latin typeface="Courier New"/>
                <a:ea typeface="Courier New"/>
                <a:cs typeface="Courier New"/>
                <a:sym typeface="Courier New"/>
              </a:rPr>
              <a:t>(</a:t>
            </a:r>
            <a:r>
              <a:rPr lang="en-US" sz="3298" dirty="0" err="1">
                <a:solidFill>
                  <a:srgbClr val="7E504F"/>
                </a:solidFill>
                <a:latin typeface="Courier New"/>
                <a:ea typeface="Courier New"/>
                <a:cs typeface="Courier New"/>
                <a:sym typeface="Courier New"/>
              </a:rPr>
              <a:t>colorList</a:t>
            </a:r>
            <a:r>
              <a:rPr sz="3298" dirty="0">
                <a:latin typeface="Courier New"/>
                <a:ea typeface="Courier New"/>
                <a:cs typeface="Courier New"/>
                <a:sym typeface="Courier New"/>
              </a:rPr>
              <a:t>);</a:t>
            </a: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		</a:t>
            </a:r>
            <a:r>
              <a:rPr sz="3298" dirty="0" err="1">
                <a:latin typeface="Courier New"/>
                <a:ea typeface="Courier New"/>
                <a:cs typeface="Courier New"/>
                <a:sym typeface="Courier New"/>
              </a:rPr>
              <a:t>Collections.</a:t>
            </a:r>
            <a:r>
              <a:rPr sz="3298" i="1" dirty="0" err="1">
                <a:latin typeface="Courier New"/>
                <a:ea typeface="Courier New"/>
                <a:cs typeface="Courier New"/>
                <a:sym typeface="Courier New"/>
              </a:rPr>
              <a:t>sort</a:t>
            </a:r>
            <a:r>
              <a:rPr sz="3298" dirty="0">
                <a:latin typeface="Courier New"/>
                <a:ea typeface="Courier New"/>
                <a:cs typeface="Courier New"/>
                <a:sym typeface="Courier New"/>
              </a:rPr>
              <a:t>(</a:t>
            </a:r>
            <a:r>
              <a:rPr lang="en-US" sz="3298" dirty="0" err="1">
                <a:solidFill>
                  <a:srgbClr val="7E504F"/>
                </a:solidFill>
                <a:latin typeface="Courier New"/>
                <a:ea typeface="Courier New"/>
                <a:cs typeface="Courier New"/>
                <a:sym typeface="Courier New"/>
              </a:rPr>
              <a:t>colorList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.remove</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Pink</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sz="3298" dirty="0" err="1">
                <a:latin typeface="Courier New"/>
                <a:ea typeface="Courier New"/>
                <a:cs typeface="Courier New"/>
                <a:sym typeface="Courier New"/>
              </a:rPr>
              <a:t>System.</a:t>
            </a:r>
            <a:r>
              <a:rPr sz="3298" b="1" i="1" dirty="0" err="1">
                <a:solidFill>
                  <a:srgbClr val="0326CC"/>
                </a:solidFill>
                <a:latin typeface="Courier New"/>
                <a:ea typeface="Courier New"/>
                <a:cs typeface="Courier New"/>
                <a:sym typeface="Courier New"/>
              </a:rPr>
              <a:t>out</a:t>
            </a:r>
            <a:r>
              <a:rPr sz="3298" dirty="0" err="1">
                <a:latin typeface="Courier New"/>
                <a:ea typeface="Courier New"/>
                <a:cs typeface="Courier New"/>
                <a:sym typeface="Courier New"/>
              </a:rPr>
              <a:t>.println</a:t>
            </a:r>
            <a:r>
              <a:rPr sz="3298" dirty="0">
                <a:latin typeface="Courier New"/>
                <a:ea typeface="Courier New"/>
                <a:cs typeface="Courier New"/>
                <a:sym typeface="Courier New"/>
              </a:rPr>
              <a:t>(</a:t>
            </a:r>
            <a:r>
              <a:rPr lang="en-US" sz="3298" dirty="0" err="1">
                <a:solidFill>
                  <a:srgbClr val="7E504F"/>
                </a:solidFill>
                <a:latin typeface="Courier New"/>
                <a:ea typeface="Courier New"/>
                <a:cs typeface="Courier New"/>
                <a:sym typeface="Courier New"/>
              </a:rPr>
              <a:t>colorList</a:t>
            </a:r>
            <a:r>
              <a:rPr sz="3298" dirty="0">
                <a:latin typeface="Courier New"/>
                <a:ea typeface="Courier New"/>
                <a:cs typeface="Courier New"/>
                <a:sym typeface="Courier New"/>
              </a:rPr>
              <a:t>);	</a:t>
            </a:r>
          </a:p>
          <a:p>
            <a:pPr marL="0" indent="0" defTabSz="443484">
              <a:spcBef>
                <a:spcPts val="0"/>
              </a:spcBef>
              <a:buSzTx/>
              <a:buFontTx/>
              <a:buNone/>
              <a:defRPr sz="3298">
                <a:solidFill>
                  <a:srgbClr val="7E504F"/>
                </a:solidFill>
                <a:latin typeface="Courier New"/>
                <a:ea typeface="Courier New"/>
                <a:cs typeface="Courier New"/>
                <a:sym typeface="Courier New"/>
              </a:defRPr>
            </a:pPr>
            <a:r>
              <a:rPr sz="3298" dirty="0">
                <a:latin typeface="Courier New"/>
                <a:ea typeface="Courier New"/>
                <a:cs typeface="Courier New"/>
                <a:sym typeface="Courier New"/>
              </a:rPr>
              <a:t>		</a:t>
            </a:r>
            <a:r>
              <a:rPr sz="3298" dirty="0" err="1">
                <a:latin typeface="Courier New"/>
                <a:ea typeface="Courier New"/>
                <a:cs typeface="Courier New"/>
                <a:sym typeface="Courier New"/>
              </a:rPr>
              <a:t>System.</a:t>
            </a:r>
            <a:r>
              <a:rPr sz="3298" b="1" i="1" dirty="0" err="1">
                <a:solidFill>
                  <a:srgbClr val="0326CC"/>
                </a:solidFill>
                <a:latin typeface="Courier New"/>
                <a:ea typeface="Courier New"/>
                <a:cs typeface="Courier New"/>
                <a:sym typeface="Courier New"/>
              </a:rPr>
              <a:t>out</a:t>
            </a:r>
            <a:r>
              <a:rPr sz="3298" dirty="0" err="1">
                <a:latin typeface="Courier New"/>
                <a:ea typeface="Courier New"/>
                <a:cs typeface="Courier New"/>
                <a:sym typeface="Courier New"/>
              </a:rPr>
              <a:t>.println</a:t>
            </a:r>
            <a:r>
              <a:rPr sz="3298" dirty="0">
                <a:latin typeface="Courier New"/>
                <a:ea typeface="Courier New"/>
                <a:cs typeface="Courier New"/>
                <a:sym typeface="Courier New"/>
              </a:rPr>
              <a:t>(</a:t>
            </a:r>
            <a:r>
              <a:rPr lang="en-US" sz="3298" dirty="0" err="1">
                <a:solidFill>
                  <a:srgbClr val="7E504F"/>
                </a:solidFill>
                <a:latin typeface="Courier New"/>
                <a:ea typeface="Courier New"/>
                <a:cs typeface="Courier New"/>
                <a:sym typeface="Courier New"/>
              </a:rPr>
              <a:t>colorList</a:t>
            </a:r>
            <a:r>
              <a:rPr sz="3298" dirty="0" err="1">
                <a:latin typeface="Courier New"/>
                <a:ea typeface="Courier New"/>
                <a:cs typeface="Courier New"/>
                <a:sym typeface="Courier New"/>
              </a:rPr>
              <a:t>.contains</a:t>
            </a:r>
            <a:r>
              <a:rPr sz="3298" dirty="0">
                <a:latin typeface="Courier New"/>
                <a:ea typeface="Courier New"/>
                <a:cs typeface="Courier New"/>
                <a:sym typeface="Courier New"/>
              </a:rPr>
              <a:t>(</a:t>
            </a:r>
            <a:r>
              <a:rPr sz="3298" dirty="0">
                <a:solidFill>
                  <a:srgbClr val="3933FF"/>
                </a:solidFill>
                <a:latin typeface="Courier New"/>
                <a:ea typeface="Courier New"/>
                <a:cs typeface="Courier New"/>
                <a:sym typeface="Courier New"/>
              </a:rPr>
              <a:t>"</a:t>
            </a:r>
            <a:r>
              <a:rPr lang="en-US" sz="3298" dirty="0">
                <a:solidFill>
                  <a:srgbClr val="3933FF"/>
                </a:solidFill>
                <a:latin typeface="Courier New"/>
                <a:ea typeface="Courier New"/>
                <a:cs typeface="Courier New"/>
                <a:sym typeface="Courier New"/>
              </a:rPr>
              <a:t>Yellow</a:t>
            </a:r>
            <a:r>
              <a:rPr sz="3298" dirty="0">
                <a:solidFill>
                  <a:srgbClr val="3933FF"/>
                </a:solidFill>
                <a:latin typeface="Courier New"/>
                <a:ea typeface="Courier New"/>
                <a:cs typeface="Courier New"/>
                <a:sym typeface="Courier New"/>
              </a:rPr>
              <a:t>"</a:t>
            </a:r>
            <a:r>
              <a:rPr sz="3298" dirty="0">
                <a:latin typeface="Courier New"/>
                <a:ea typeface="Courier New"/>
                <a:cs typeface="Courier New"/>
                <a:sym typeface="Courier New"/>
              </a:rPr>
              <a:t>));</a:t>
            </a: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		</a:t>
            </a: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	}</a:t>
            </a:r>
          </a:p>
          <a:p>
            <a:pPr marL="0" indent="0" defTabSz="443484">
              <a:spcBef>
                <a:spcPts val="0"/>
              </a:spcBef>
              <a:buSzTx/>
              <a:buFontTx/>
              <a:buNone/>
              <a:defRPr sz="3298">
                <a:latin typeface="Courier New"/>
                <a:ea typeface="Courier New"/>
                <a:cs typeface="Courier New"/>
                <a:sym typeface="Courier New"/>
              </a:defRPr>
            </a:pPr>
            <a:endParaRPr sz="3298" dirty="0">
              <a:latin typeface="Courier New"/>
              <a:ea typeface="Courier New"/>
              <a:cs typeface="Courier New"/>
              <a:sym typeface="Courier New"/>
            </a:endParaRPr>
          </a:p>
          <a:p>
            <a:pPr marL="0" indent="0" defTabSz="443484">
              <a:spcBef>
                <a:spcPts val="0"/>
              </a:spcBef>
              <a:buSzTx/>
              <a:buFontTx/>
              <a:buNone/>
              <a:defRPr sz="3298">
                <a:latin typeface="Courier New"/>
                <a:ea typeface="Courier New"/>
                <a:cs typeface="Courier New"/>
                <a:sym typeface="Courier New"/>
              </a:defRPr>
            </a:pPr>
            <a:r>
              <a:rPr sz="3298" dirty="0">
                <a:latin typeface="Courier New"/>
                <a:ea typeface="Courier New"/>
                <a:cs typeface="Courier New"/>
                <a:sym typeface="Courier New"/>
              </a:rPr>
              <a:t>}</a:t>
            </a:r>
          </a:p>
        </p:txBody>
      </p:sp>
      <p:sp>
        <p:nvSpPr>
          <p:cNvPr id="27651" name="Google Shape;99;p9">
            <a:extLst>
              <a:ext uri="{FF2B5EF4-FFF2-40B4-BE49-F238E27FC236}">
                <a16:creationId xmlns:a16="http://schemas.microsoft.com/office/drawing/2014/main" id="{0FEEF555-A700-E70F-6367-6C40FAE494EE}"/>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E01559BD-02F1-B440-BCE3-A786AC30D664}" type="slidenum">
              <a:rPr lang="en-TR" altLang="en-TR" sz="2400" smtClean="0">
                <a:solidFill>
                  <a:srgbClr val="888888"/>
                </a:solidFill>
              </a:rPr>
              <a:pPr/>
              <a:t>11</a:t>
            </a:fld>
            <a:endParaRPr lang="en-TR" altLang="en-TR" sz="2400">
              <a:solidFill>
                <a:srgbClr val="888888"/>
              </a:solidFill>
            </a:endParaRPr>
          </a:p>
        </p:txBody>
      </p:sp>
      <p:sp>
        <p:nvSpPr>
          <p:cNvPr id="27652" name="2 3 4 5 6 7…">
            <a:extLst>
              <a:ext uri="{FF2B5EF4-FFF2-40B4-BE49-F238E27FC236}">
                <a16:creationId xmlns:a16="http://schemas.microsoft.com/office/drawing/2014/main" id="{2FB12DCA-F739-931F-91D8-AB3AB6D5E3E8}"/>
              </a:ext>
            </a:extLst>
          </p:cNvPr>
          <p:cNvSpPr>
            <a:spLocks noChangeArrowheads="1"/>
          </p:cNvSpPr>
          <p:nvPr/>
        </p:nvSpPr>
        <p:spPr bwMode="auto">
          <a:xfrm>
            <a:off x="16744950" y="4492625"/>
            <a:ext cx="7110413" cy="1662113"/>
          </a:xfrm>
          <a:prstGeom prst="rect">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White</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Blue</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Pink</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Yellow</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p>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White</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Blue</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Yellow</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p>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true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Google Shape;66;p5">
            <a:extLst>
              <a:ext uri="{FF2B5EF4-FFF2-40B4-BE49-F238E27FC236}">
                <a16:creationId xmlns:a16="http://schemas.microsoft.com/office/drawing/2014/main" id="{62DE3E7E-C759-C454-EAF2-DE028F626A56}"/>
              </a:ext>
            </a:extLst>
          </p:cNvPr>
          <p:cNvSpPr>
            <a:spLocks noGrp="1"/>
          </p:cNvSpPr>
          <p:nvPr>
            <p:ph type="title"/>
          </p:nvPr>
        </p:nvSpPr>
        <p:spPr>
          <a:xfrm>
            <a:off x="765175" y="263525"/>
            <a:ext cx="22853650" cy="2022475"/>
          </a:xfrm>
        </p:spPr>
        <p:txBody>
          <a:bodyPr/>
          <a:lstStyle/>
          <a:p>
            <a:r>
              <a:rPr lang="en-TR" altLang="en-TR"/>
              <a:t>Set</a:t>
            </a:r>
          </a:p>
        </p:txBody>
      </p:sp>
      <p:sp>
        <p:nvSpPr>
          <p:cNvPr id="94" name="Google Shape;67;p5">
            <a:extLst>
              <a:ext uri="{FF2B5EF4-FFF2-40B4-BE49-F238E27FC236}">
                <a16:creationId xmlns:a16="http://schemas.microsoft.com/office/drawing/2014/main" id="{53F4575C-B35D-5DBE-409F-CE1EFE008235}"/>
              </a:ext>
            </a:extLst>
          </p:cNvPr>
          <p:cNvSpPr txBox="1">
            <a:spLocks noGrp="1"/>
          </p:cNvSpPr>
          <p:nvPr>
            <p:ph type="body" idx="1"/>
          </p:nvPr>
        </p:nvSpPr>
        <p:spPr>
          <a:xfrm>
            <a:off x="838228" y="2606681"/>
            <a:ext cx="22707546" cy="9823486"/>
          </a:xfrm>
        </p:spPr>
        <p:txBody>
          <a:bodyPr/>
          <a:lstStyle/>
          <a:p>
            <a:pPr>
              <a:spcBef>
                <a:spcPts val="0"/>
              </a:spcBef>
              <a:defRPr/>
            </a:pPr>
            <a:r>
              <a:rPr lang="en-US" dirty="0"/>
              <a:t>A collection is created in the form of a set. There may not be more than one element in a set from the same element. You can create a set using the following libraries.</a:t>
            </a:r>
            <a:endParaRPr dirty="0"/>
          </a:p>
          <a:p>
            <a:pPr marL="1295400" lvl="6" indent="-317500" defTabSz="457200">
              <a:spcBef>
                <a:spcPts val="0"/>
              </a:spcBef>
              <a:buSzPct val="60000"/>
              <a:buFont typeface="Arial" panose="020B0604020202020204" pitchFamily="34" charset="0"/>
              <a:buChar char="✦"/>
              <a:defRPr sz="4200"/>
            </a:pPr>
            <a:r>
              <a:rPr sz="4200" dirty="0" err="1"/>
              <a:t>java.util.HashSet</a:t>
            </a:r>
            <a:endParaRPr sz="4200" dirty="0"/>
          </a:p>
          <a:p>
            <a:pPr marL="1295400" lvl="6" indent="-317500" defTabSz="457200">
              <a:spcBef>
                <a:spcPts val="0"/>
              </a:spcBef>
              <a:buSzPct val="60000"/>
              <a:buFont typeface="Arial" panose="020B0604020202020204" pitchFamily="34" charset="0"/>
              <a:buChar char="✦"/>
              <a:defRPr sz="4200"/>
            </a:pPr>
            <a:r>
              <a:rPr sz="4200" dirty="0" err="1"/>
              <a:t>java.util.LinkedHashSet</a:t>
            </a:r>
            <a:endParaRPr sz="4200" dirty="0"/>
          </a:p>
          <a:p>
            <a:pPr marL="1295400" lvl="6" indent="-317500" defTabSz="457200">
              <a:spcBef>
                <a:spcPts val="0"/>
              </a:spcBef>
              <a:buSzPct val="60000"/>
              <a:buFont typeface="Arial" panose="020B0604020202020204" pitchFamily="34" charset="0"/>
              <a:buChar char="✦"/>
              <a:defRPr sz="4200"/>
            </a:pPr>
            <a:r>
              <a:rPr sz="4200" dirty="0" err="1"/>
              <a:t>java.util.TreeSet</a:t>
            </a:r>
            <a:endParaRPr sz="4200" dirty="0"/>
          </a:p>
        </p:txBody>
      </p:sp>
      <p:sp>
        <p:nvSpPr>
          <p:cNvPr id="28675" name="Google Shape;68;p5">
            <a:extLst>
              <a:ext uri="{FF2B5EF4-FFF2-40B4-BE49-F238E27FC236}">
                <a16:creationId xmlns:a16="http://schemas.microsoft.com/office/drawing/2014/main" id="{D15A9223-2EBD-EA47-0204-E2AFDDE22B22}"/>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2A819689-7F91-7D49-A66D-8BC216937FED}" type="slidenum">
              <a:rPr lang="en-TR" altLang="en-TR" sz="2400" smtClean="0">
                <a:solidFill>
                  <a:srgbClr val="888888"/>
                </a:solidFill>
              </a:rPr>
              <a:pPr/>
              <a:t>12</a:t>
            </a:fld>
            <a:endParaRPr lang="en-TR" altLang="en-TR" sz="2400">
              <a:solidFill>
                <a:srgbClr val="888888"/>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Google Shape;66;p5">
            <a:extLst>
              <a:ext uri="{FF2B5EF4-FFF2-40B4-BE49-F238E27FC236}">
                <a16:creationId xmlns:a16="http://schemas.microsoft.com/office/drawing/2014/main" id="{2D9EEBBD-BF65-2EDB-8B54-67288DD879C6}"/>
              </a:ext>
            </a:extLst>
          </p:cNvPr>
          <p:cNvSpPr>
            <a:spLocks noGrp="1"/>
          </p:cNvSpPr>
          <p:nvPr>
            <p:ph type="title"/>
          </p:nvPr>
        </p:nvSpPr>
        <p:spPr>
          <a:xfrm>
            <a:off x="765175" y="263525"/>
            <a:ext cx="22853650" cy="2022475"/>
          </a:xfrm>
        </p:spPr>
        <p:txBody>
          <a:bodyPr/>
          <a:lstStyle/>
          <a:p>
            <a:r>
              <a:rPr lang="en-TR" altLang="en-TR"/>
              <a:t>Set</a:t>
            </a:r>
          </a:p>
        </p:txBody>
      </p:sp>
      <p:sp>
        <p:nvSpPr>
          <p:cNvPr id="98" name="Google Shape;67;p5">
            <a:extLst>
              <a:ext uri="{FF2B5EF4-FFF2-40B4-BE49-F238E27FC236}">
                <a16:creationId xmlns:a16="http://schemas.microsoft.com/office/drawing/2014/main" id="{D91025A4-D01C-6969-8FDB-82E9F77F5832}"/>
              </a:ext>
            </a:extLst>
          </p:cNvPr>
          <p:cNvSpPr txBox="1">
            <a:spLocks noGrp="1"/>
          </p:cNvSpPr>
          <p:nvPr>
            <p:ph type="body" idx="1"/>
          </p:nvPr>
        </p:nvSpPr>
        <p:spPr>
          <a:xfrm>
            <a:off x="838200" y="2606675"/>
            <a:ext cx="22707600" cy="9823450"/>
          </a:xfrm>
        </p:spPr>
        <p:txBody>
          <a:bodyPr/>
          <a:lstStyle/>
          <a:p>
            <a:pPr>
              <a:spcBef>
                <a:spcPct val="0"/>
              </a:spcBef>
            </a:pPr>
            <a:r>
              <a:rPr lang="en-US" altLang="en-TR"/>
              <a:t>Create a set</a:t>
            </a:r>
            <a:endParaRPr lang="en-TR" altLang="en-TR"/>
          </a:p>
          <a:p>
            <a:pPr>
              <a:spcBef>
                <a:spcPct val="0"/>
              </a:spcBef>
              <a:buSzTx/>
              <a:buFontTx/>
              <a:buNone/>
            </a:pPr>
            <a:r>
              <a:rPr lang="en-TR" altLang="en-TR" sz="5200">
                <a:latin typeface="Courier New" panose="02070309020205020404" pitchFamily="49" charset="0"/>
                <a:cs typeface="Courier New" panose="02070309020205020404" pitchFamily="49" charset="0"/>
                <a:sym typeface="Courier New" panose="02070309020205020404" pitchFamily="49" charset="0"/>
              </a:rPr>
              <a:t>		Set&lt;String&gt; </a:t>
            </a: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5200">
                <a:latin typeface="Courier New" panose="02070309020205020404" pitchFamily="49" charset="0"/>
                <a:cs typeface="Courier New" panose="02070309020205020404" pitchFamily="49" charset="0"/>
                <a:sym typeface="Courier New" panose="02070309020205020404" pitchFamily="49" charset="0"/>
              </a:rPr>
              <a:t> = </a:t>
            </a:r>
            <a:r>
              <a:rPr lang="en-TR" altLang="en-TR" sz="5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5200">
                <a:latin typeface="Courier New" panose="02070309020205020404" pitchFamily="49" charset="0"/>
                <a:cs typeface="Courier New" panose="02070309020205020404" pitchFamily="49" charset="0"/>
                <a:sym typeface="Courier New" panose="02070309020205020404" pitchFamily="49" charset="0"/>
              </a:rPr>
              <a:t> HashSet&lt;&gt;();</a:t>
            </a:r>
          </a:p>
          <a:p>
            <a:pPr>
              <a:spcBef>
                <a:spcPct val="0"/>
              </a:spcBef>
            </a:pPr>
            <a:endParaRPr lang="en-TR" altLang="en-TR"/>
          </a:p>
          <a:p>
            <a:pPr>
              <a:spcBef>
                <a:spcPct val="0"/>
              </a:spcBef>
            </a:pPr>
            <a:r>
              <a:rPr lang="en-US" altLang="en-TR"/>
              <a:t>Add elements to Set</a:t>
            </a:r>
            <a:endParaRPr lang="en-TR" altLang="en-TR"/>
          </a:p>
          <a:p>
            <a:pPr marL="0" lvl="3" indent="685800">
              <a:spcBef>
                <a:spcPct val="0"/>
              </a:spcBef>
              <a:buSzTx/>
              <a:buFontTx/>
              <a:buNone/>
            </a:pP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5200">
                <a:latin typeface="Courier New" panose="02070309020205020404" pitchFamily="49" charset="0"/>
                <a:cs typeface="Courier New" panose="02070309020205020404" pitchFamily="49" charset="0"/>
                <a:sym typeface="Courier New" panose="02070309020205020404" pitchFamily="49" charset="0"/>
              </a:rPr>
              <a:t>.add(</a:t>
            </a:r>
            <a:r>
              <a:rPr lang="en-TR"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a:t>
            </a:r>
            <a:r>
              <a:rPr lang="en-TR" altLang="en-TR" sz="5200">
                <a:latin typeface="Courier New" panose="02070309020205020404" pitchFamily="49" charset="0"/>
                <a:cs typeface="Courier New" panose="02070309020205020404" pitchFamily="49" charset="0"/>
                <a:sym typeface="Courier New" panose="02070309020205020404" pitchFamily="49" charset="0"/>
              </a:rPr>
              <a:t>);</a:t>
            </a:r>
          </a:p>
        </p:txBody>
      </p:sp>
      <p:sp>
        <p:nvSpPr>
          <p:cNvPr id="29699" name="Google Shape;68;p5">
            <a:extLst>
              <a:ext uri="{FF2B5EF4-FFF2-40B4-BE49-F238E27FC236}">
                <a16:creationId xmlns:a16="http://schemas.microsoft.com/office/drawing/2014/main" id="{0D29B4D9-2546-3012-EC5B-BAAA51F97949}"/>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1E8CF2B0-E8C8-8047-A810-08EAAC5F9E2F}" type="slidenum">
              <a:rPr lang="en-TR" altLang="en-TR" sz="2400" smtClean="0">
                <a:solidFill>
                  <a:srgbClr val="888888"/>
                </a:solidFill>
              </a:rPr>
              <a:pPr/>
              <a:t>13</a:t>
            </a:fld>
            <a:endParaRPr lang="en-TR" altLang="en-TR" sz="2400">
              <a:solidFill>
                <a:srgbClr val="888888"/>
              </a:solidFill>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Google Shape;90;p8">
            <a:extLst>
              <a:ext uri="{FF2B5EF4-FFF2-40B4-BE49-F238E27FC236}">
                <a16:creationId xmlns:a16="http://schemas.microsoft.com/office/drawing/2014/main" id="{C081977D-618A-1160-6FCC-53C0863583AA}"/>
              </a:ext>
            </a:extLst>
          </p:cNvPr>
          <p:cNvSpPr>
            <a:spLocks noGrp="1"/>
          </p:cNvSpPr>
          <p:nvPr>
            <p:ph type="title"/>
          </p:nvPr>
        </p:nvSpPr>
        <p:spPr>
          <a:xfrm>
            <a:off x="765175" y="263525"/>
            <a:ext cx="22853650" cy="2022475"/>
          </a:xfrm>
        </p:spPr>
        <p:txBody>
          <a:bodyPr/>
          <a:lstStyle/>
          <a:p>
            <a:r>
              <a:rPr lang="en-TR" altLang="en-TR" sz="6400"/>
              <a:t>Set </a:t>
            </a:r>
            <a:br>
              <a:rPr lang="en-TR" altLang="en-TR" sz="6400"/>
            </a:br>
            <a:r>
              <a:rPr lang="en-US" altLang="en-TR" sz="4800">
                <a:solidFill>
                  <a:srgbClr val="00B050"/>
                </a:solidFill>
              </a:rPr>
              <a:t>Example</a:t>
            </a:r>
            <a:endParaRPr lang="en-TR" altLang="en-TR" sz="4800">
              <a:solidFill>
                <a:srgbClr val="00B050"/>
              </a:solidFill>
            </a:endParaRPr>
          </a:p>
        </p:txBody>
      </p:sp>
      <p:sp>
        <p:nvSpPr>
          <p:cNvPr id="30722" name="Google Shape;91;p8">
            <a:extLst>
              <a:ext uri="{FF2B5EF4-FFF2-40B4-BE49-F238E27FC236}">
                <a16:creationId xmlns:a16="http://schemas.microsoft.com/office/drawing/2014/main" id="{356F3231-08C9-6817-F6CB-10DBB73FFAF7}"/>
              </a:ext>
            </a:extLst>
          </p:cNvPr>
          <p:cNvSpPr>
            <a:spLocks noGrp="1"/>
          </p:cNvSpPr>
          <p:nvPr>
            <p:ph type="body" idx="1"/>
          </p:nvPr>
        </p:nvSpPr>
        <p:spPr>
          <a:xfrm>
            <a:off x="838200" y="2606675"/>
            <a:ext cx="22707600" cy="9823450"/>
          </a:xfrm>
        </p:spPr>
        <p:txBody>
          <a:bodyPr/>
          <a:lstStyle/>
          <a:p>
            <a:pPr>
              <a:spcBef>
                <a:spcPct val="0"/>
              </a:spcBef>
            </a:pPr>
            <a:r>
              <a:rPr lang="en-US" altLang="en-TR"/>
              <a:t>For example, let's create a set with 3 elements. Let's delete an employee, let’s search for an employee.</a:t>
            </a:r>
            <a:endParaRPr lang="en-TR" altLang="en-TR"/>
          </a:p>
        </p:txBody>
      </p:sp>
      <p:sp>
        <p:nvSpPr>
          <p:cNvPr id="30723" name="Google Shape;92;p8">
            <a:extLst>
              <a:ext uri="{FF2B5EF4-FFF2-40B4-BE49-F238E27FC236}">
                <a16:creationId xmlns:a16="http://schemas.microsoft.com/office/drawing/2014/main" id="{26EC160E-C29B-5F98-38A9-05B432ECF1C0}"/>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8B6D19F7-50B2-094D-9F14-F203A6424BC1}" type="slidenum">
              <a:rPr lang="en-TR" altLang="en-TR" sz="2400" smtClean="0">
                <a:solidFill>
                  <a:srgbClr val="888888"/>
                </a:solidFill>
              </a:rPr>
              <a:pPr/>
              <a:t>14</a:t>
            </a:fld>
            <a:endParaRPr lang="en-TR" altLang="en-TR" sz="2400">
              <a:solidFill>
                <a:srgbClr val="888888"/>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Google Shape;97;p9">
            <a:extLst>
              <a:ext uri="{FF2B5EF4-FFF2-40B4-BE49-F238E27FC236}">
                <a16:creationId xmlns:a16="http://schemas.microsoft.com/office/drawing/2014/main" id="{AC019C9A-D587-8E03-5088-74ED156F3AEE}"/>
              </a:ext>
            </a:extLst>
          </p:cNvPr>
          <p:cNvSpPr>
            <a:spLocks noGrp="1"/>
          </p:cNvSpPr>
          <p:nvPr>
            <p:ph type="title"/>
          </p:nvPr>
        </p:nvSpPr>
        <p:spPr>
          <a:xfrm>
            <a:off x="765175" y="263525"/>
            <a:ext cx="22853650" cy="2022475"/>
          </a:xfrm>
        </p:spPr>
        <p:txBody>
          <a:bodyPr/>
          <a:lstStyle/>
          <a:p>
            <a:r>
              <a:rPr lang="en-TR" altLang="en-TR"/>
              <a:t>Set </a:t>
            </a:r>
            <a:br>
              <a:rPr lang="en-TR" altLang="en-TR"/>
            </a:br>
            <a:r>
              <a:rPr lang="en-US" altLang="en-TR" sz="4800">
                <a:solidFill>
                  <a:srgbClr val="00B050"/>
                </a:solidFill>
              </a:rPr>
              <a:t>Example</a:t>
            </a:r>
            <a:endParaRPr lang="en-TR" altLang="en-TR" sz="4800">
              <a:solidFill>
                <a:srgbClr val="00B050"/>
              </a:solidFill>
            </a:endParaRPr>
          </a:p>
        </p:txBody>
      </p:sp>
      <p:sp>
        <p:nvSpPr>
          <p:cNvPr id="31746" name="Google Shape;98;p9">
            <a:extLst>
              <a:ext uri="{FF2B5EF4-FFF2-40B4-BE49-F238E27FC236}">
                <a16:creationId xmlns:a16="http://schemas.microsoft.com/office/drawing/2014/main" id="{7DE3D1E2-CB6B-0A20-467B-FCA90CCCCFEC}"/>
              </a:ext>
            </a:extLst>
          </p:cNvPr>
          <p:cNvSpPr>
            <a:spLocks noGrp="1"/>
          </p:cNvSpPr>
          <p:nvPr>
            <p:ph type="body" idx="1"/>
          </p:nvPr>
        </p:nvSpPr>
        <p:spPr>
          <a:xfrm>
            <a:off x="838200" y="2606675"/>
            <a:ext cx="22707600" cy="9823450"/>
          </a:xfrm>
        </p:spPr>
        <p:txBody>
          <a:bodyPr/>
          <a:lstStyle/>
          <a:p>
            <a:pPr marL="0" indent="0" defTabSz="457200">
              <a:spcBef>
                <a:spcPct val="0"/>
              </a:spcBef>
              <a:buSzTx/>
              <a:buFontTx/>
              <a:buNone/>
            </a:pP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import</a:t>
            </a:r>
            <a:r>
              <a:rPr lang="en-TR" altLang="en-TR" sz="3200">
                <a:latin typeface="Courier New" panose="02070309020205020404" pitchFamily="49" charset="0"/>
                <a:cs typeface="Courier New" panose="02070309020205020404" pitchFamily="49" charset="0"/>
                <a:sym typeface="Courier New" panose="02070309020205020404" pitchFamily="49" charset="0"/>
              </a:rPr>
              <a:t> java.util.*;</a:t>
            </a:r>
          </a:p>
          <a:p>
            <a:pPr marL="0" indent="0" defTabSz="457200">
              <a:spcBef>
                <a:spcPct val="0"/>
              </a:spcBef>
              <a:buSzTx/>
              <a:buFontTx/>
              <a:buNone/>
            </a:pP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public</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class</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US" altLang="en-TR" sz="3200">
                <a:latin typeface="Courier New" panose="02070309020205020404" pitchFamily="49" charset="0"/>
                <a:cs typeface="Courier New" panose="02070309020205020404" pitchFamily="49" charset="0"/>
                <a:sym typeface="Courier New" panose="02070309020205020404" pitchFamily="49" charset="0"/>
              </a:rPr>
              <a:t>SetExample</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p>
          <a:p>
            <a:pPr marL="0" indent="0" defTabSz="457200">
              <a:spcBef>
                <a:spcPct val="0"/>
              </a:spcBef>
              <a:buSzTx/>
              <a:buFontTx/>
              <a:buNone/>
            </a:pPr>
            <a:endParaRPr lang="en-TR" altLang="en-TR" sz="3200">
              <a:latin typeface="Courier New" panose="02070309020205020404" pitchFamily="49" charset="0"/>
              <a:cs typeface="Courier New" panose="02070309020205020404" pitchFamily="49" charset="0"/>
              <a:sym typeface="Courier New" panose="02070309020205020404" pitchFamily="49" charset="0"/>
            </a:endParaRP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public</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static</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void</a:t>
            </a:r>
            <a:r>
              <a:rPr lang="en-TR" altLang="en-TR" sz="3200">
                <a:latin typeface="Courier New" panose="02070309020205020404" pitchFamily="49" charset="0"/>
                <a:cs typeface="Courier New" panose="02070309020205020404" pitchFamily="49" charset="0"/>
                <a:sym typeface="Courier New" panose="02070309020205020404" pitchFamily="49" charset="0"/>
              </a:rPr>
              <a:t> main(String[] </a:t>
            </a:r>
            <a:r>
              <a:rPr lang="en-TR"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args</a:t>
            </a:r>
            <a:r>
              <a:rPr lang="en-TR" altLang="en-TR" sz="3200">
                <a:latin typeface="Courier New" panose="02070309020205020404" pitchFamily="49" charset="0"/>
                <a:cs typeface="Courier New" panose="02070309020205020404" pitchFamily="49" charset="0"/>
                <a:sym typeface="Courier New" panose="02070309020205020404" pitchFamily="49" charset="0"/>
              </a:rPr>
              <a:t>) {</a:t>
            </a:r>
          </a:p>
          <a:p>
            <a:pPr marL="0" indent="0" defTabSz="457200">
              <a:spcBef>
                <a:spcPct val="0"/>
              </a:spcBef>
              <a:buSzTx/>
              <a:buFontTx/>
              <a:buNone/>
            </a:pPr>
            <a:endParaRPr lang="en-TR" altLang="en-TR" sz="3200">
              <a:latin typeface="Courier New" panose="02070309020205020404" pitchFamily="49" charset="0"/>
              <a:cs typeface="Courier New" panose="02070309020205020404" pitchFamily="49" charset="0"/>
              <a:sym typeface="Courier New" panose="02070309020205020404" pitchFamily="49" charset="0"/>
            </a:endParaRP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Set&lt;String&gt; </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 = </a:t>
            </a:r>
            <a:r>
              <a:rPr lang="en-TR" altLang="en-TR" sz="3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3200">
                <a:latin typeface="Courier New" panose="02070309020205020404" pitchFamily="49" charset="0"/>
                <a:cs typeface="Courier New" panose="02070309020205020404" pitchFamily="49" charset="0"/>
                <a:sym typeface="Courier New" panose="02070309020205020404" pitchFamily="49" charset="0"/>
              </a:rPr>
              <a:t> HashSet&lt;&gt;();</a:t>
            </a:r>
          </a:p>
          <a:p>
            <a:pPr marL="0" indent="0" defTabSz="457200">
              <a:spcBef>
                <a:spcPct val="0"/>
              </a:spcBef>
              <a:buSzTx/>
              <a:buFontTx/>
              <a:buNone/>
            </a:pPr>
            <a:endParaRPr lang="en-TR" altLang="en-TR" sz="3200">
              <a:latin typeface="Courier New" panose="02070309020205020404" pitchFamily="49" charset="0"/>
              <a:cs typeface="Courier New" panose="02070309020205020404" pitchFamily="49" charset="0"/>
              <a:sym typeface="Courier New" panose="02070309020205020404" pitchFamily="49" charset="0"/>
            </a:endParaRP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.add(</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.add(</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2"</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.add(</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3"</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System.</a:t>
            </a:r>
            <a:r>
              <a:rPr lang="en-TR" altLang="en-TR" sz="3200" b="1" i="1">
                <a:solidFill>
                  <a:srgbClr val="0326CC"/>
                </a:solidFill>
                <a:latin typeface="Courier New" panose="02070309020205020404" pitchFamily="49" charset="0"/>
                <a:cs typeface="Courier New" panose="02070309020205020404" pitchFamily="49" charset="0"/>
                <a:sym typeface="Courier New" panose="02070309020205020404" pitchFamily="49" charset="0"/>
              </a:rPr>
              <a:t>out</a:t>
            </a:r>
            <a:r>
              <a:rPr lang="en-TR" altLang="en-TR" sz="3200">
                <a:latin typeface="Courier New" panose="02070309020205020404" pitchFamily="49" charset="0"/>
                <a:cs typeface="Courier New" panose="02070309020205020404" pitchFamily="49" charset="0"/>
                <a:sym typeface="Courier New" panose="02070309020205020404" pitchFamily="49" charset="0"/>
              </a:rPr>
              <a:t>.println(</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.remove(</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2"</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System.</a:t>
            </a:r>
            <a:r>
              <a:rPr lang="en-TR" altLang="en-TR" sz="3200" b="1" i="1">
                <a:solidFill>
                  <a:srgbClr val="0326CC"/>
                </a:solidFill>
                <a:latin typeface="Courier New" panose="02070309020205020404" pitchFamily="49" charset="0"/>
                <a:cs typeface="Courier New" panose="02070309020205020404" pitchFamily="49" charset="0"/>
                <a:sym typeface="Courier New" panose="02070309020205020404" pitchFamily="49" charset="0"/>
              </a:rPr>
              <a:t>out</a:t>
            </a:r>
            <a:r>
              <a:rPr lang="en-TR" altLang="en-TR" sz="3200">
                <a:latin typeface="Courier New" panose="02070309020205020404" pitchFamily="49" charset="0"/>
                <a:cs typeface="Courier New" panose="02070309020205020404" pitchFamily="49" charset="0"/>
                <a:sym typeface="Courier New" panose="02070309020205020404" pitchFamily="49" charset="0"/>
              </a:rPr>
              <a:t>.println(</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System.</a:t>
            </a:r>
            <a:r>
              <a:rPr lang="en-TR" altLang="en-TR" sz="3200" b="1" i="1">
                <a:solidFill>
                  <a:srgbClr val="0326CC"/>
                </a:solidFill>
                <a:latin typeface="Courier New" panose="02070309020205020404" pitchFamily="49" charset="0"/>
                <a:cs typeface="Courier New" panose="02070309020205020404" pitchFamily="49" charset="0"/>
                <a:sym typeface="Courier New" panose="02070309020205020404" pitchFamily="49" charset="0"/>
              </a:rPr>
              <a:t>out</a:t>
            </a:r>
            <a:r>
              <a:rPr lang="en-TR" altLang="en-TR" sz="3200">
                <a:latin typeface="Courier New" panose="02070309020205020404" pitchFamily="49" charset="0"/>
                <a:cs typeface="Courier New" panose="02070309020205020404" pitchFamily="49" charset="0"/>
                <a:sym typeface="Courier New" panose="02070309020205020404" pitchFamily="49" charset="0"/>
              </a:rPr>
              <a:t>.println(</a:t>
            </a:r>
            <a:r>
              <a:rPr lang="en-US" altLang="en-TR" sz="3200">
                <a:solidFill>
                  <a:srgbClr val="7E504F"/>
                </a:solidFill>
                <a:latin typeface="Courier New" panose="02070309020205020404" pitchFamily="49" charset="0"/>
                <a:cs typeface="Courier New" panose="02070309020205020404" pitchFamily="49" charset="0"/>
                <a:sym typeface="Courier New" panose="02070309020205020404" pitchFamily="49" charset="0"/>
              </a:rPr>
              <a:t>SetA</a:t>
            </a:r>
            <a:r>
              <a:rPr lang="en-TR" altLang="en-TR" sz="3200">
                <a:latin typeface="Courier New" panose="02070309020205020404" pitchFamily="49" charset="0"/>
                <a:cs typeface="Courier New" panose="02070309020205020404" pitchFamily="49" charset="0"/>
                <a:sym typeface="Courier New" panose="02070309020205020404" pitchFamily="49" charset="0"/>
              </a:rPr>
              <a:t>.contains(</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200">
                <a:solidFill>
                  <a:srgbClr val="3933FF"/>
                </a:solidFill>
                <a:latin typeface="Courier New" panose="02070309020205020404" pitchFamily="49" charset="0"/>
                <a:cs typeface="Courier New" panose="02070309020205020404" pitchFamily="49" charset="0"/>
                <a:sym typeface="Courier New" panose="02070309020205020404" pitchFamily="49" charset="0"/>
              </a:rPr>
              <a:t>3"</a:t>
            </a: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	}</a:t>
            </a:r>
          </a:p>
          <a:p>
            <a:pPr marL="0" indent="0" defTabSz="457200">
              <a:spcBef>
                <a:spcPct val="0"/>
              </a:spcBef>
              <a:buSzTx/>
              <a:buFontTx/>
              <a:buNone/>
            </a:pPr>
            <a:endParaRPr lang="en-TR" altLang="en-TR" sz="3200">
              <a:latin typeface="Courier New" panose="02070309020205020404" pitchFamily="49" charset="0"/>
              <a:cs typeface="Courier New" panose="02070309020205020404" pitchFamily="49" charset="0"/>
              <a:sym typeface="Courier New" panose="02070309020205020404" pitchFamily="49" charset="0"/>
            </a:endParaRPr>
          </a:p>
          <a:p>
            <a:pPr marL="0" indent="0" defTabSz="457200">
              <a:spcBef>
                <a:spcPct val="0"/>
              </a:spcBef>
              <a:buSzTx/>
              <a:buFontTx/>
              <a:buNone/>
            </a:pPr>
            <a:r>
              <a:rPr lang="en-TR" altLang="en-TR" sz="3200">
                <a:latin typeface="Courier New" panose="02070309020205020404" pitchFamily="49" charset="0"/>
                <a:cs typeface="Courier New" panose="02070309020205020404" pitchFamily="49" charset="0"/>
                <a:sym typeface="Courier New" panose="02070309020205020404" pitchFamily="49" charset="0"/>
              </a:rPr>
              <a:t>}</a:t>
            </a:r>
          </a:p>
        </p:txBody>
      </p:sp>
      <p:sp>
        <p:nvSpPr>
          <p:cNvPr id="31747" name="Google Shape;99;p9">
            <a:extLst>
              <a:ext uri="{FF2B5EF4-FFF2-40B4-BE49-F238E27FC236}">
                <a16:creationId xmlns:a16="http://schemas.microsoft.com/office/drawing/2014/main" id="{317595D4-94E0-10B7-B06B-AFAA3DB0EA5B}"/>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CA808E7B-4E17-FB45-8131-AA3E9F6DBA9A}" type="slidenum">
              <a:rPr lang="en-TR" altLang="en-TR" sz="2400" smtClean="0">
                <a:solidFill>
                  <a:srgbClr val="888888"/>
                </a:solidFill>
              </a:rPr>
              <a:pPr/>
              <a:t>15</a:t>
            </a:fld>
            <a:endParaRPr lang="en-TR" altLang="en-TR" sz="2400">
              <a:solidFill>
                <a:srgbClr val="888888"/>
              </a:solidFill>
            </a:endParaRPr>
          </a:p>
        </p:txBody>
      </p:sp>
      <p:sp>
        <p:nvSpPr>
          <p:cNvPr id="31748" name="2 3 4 5 6 7…">
            <a:extLst>
              <a:ext uri="{FF2B5EF4-FFF2-40B4-BE49-F238E27FC236}">
                <a16:creationId xmlns:a16="http://schemas.microsoft.com/office/drawing/2014/main" id="{FD0BA405-2142-A073-C142-F7B6255BCCA7}"/>
              </a:ext>
            </a:extLst>
          </p:cNvPr>
          <p:cNvSpPr>
            <a:spLocks noChangeArrowheads="1"/>
          </p:cNvSpPr>
          <p:nvPr/>
        </p:nvSpPr>
        <p:spPr bwMode="auto">
          <a:xfrm>
            <a:off x="15071725" y="4492625"/>
            <a:ext cx="8839200" cy="1662113"/>
          </a:xfrm>
          <a:prstGeom prst="rect">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2,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3,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p>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3, </a:t>
            </a:r>
            <a:r>
              <a:rPr lang="en-US"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p>
          <a:p>
            <a:r>
              <a:rPr lang="en-TR" altLang="en-TR" sz="3400">
                <a:solidFill>
                  <a:srgbClr val="FFFFFF"/>
                </a:solidFill>
                <a:latin typeface="Courier New" panose="02070309020205020404" pitchFamily="49" charset="0"/>
                <a:cs typeface="Courier New" panose="02070309020205020404" pitchFamily="49" charset="0"/>
                <a:sym typeface="Courier New" panose="02070309020205020404" pitchFamily="49" charset="0"/>
              </a:rPr>
              <a:t>true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Google Shape;66;p5">
            <a:extLst>
              <a:ext uri="{FF2B5EF4-FFF2-40B4-BE49-F238E27FC236}">
                <a16:creationId xmlns:a16="http://schemas.microsoft.com/office/drawing/2014/main" id="{7E92D178-67FC-58AD-1915-73D7A53303FA}"/>
              </a:ext>
            </a:extLst>
          </p:cNvPr>
          <p:cNvSpPr>
            <a:spLocks noGrp="1"/>
          </p:cNvSpPr>
          <p:nvPr>
            <p:ph type="title"/>
          </p:nvPr>
        </p:nvSpPr>
        <p:spPr>
          <a:xfrm>
            <a:off x="765175" y="263525"/>
            <a:ext cx="22853650" cy="2022475"/>
          </a:xfrm>
        </p:spPr>
        <p:txBody>
          <a:bodyPr/>
          <a:lstStyle/>
          <a:p>
            <a:r>
              <a:rPr lang="en-TR" altLang="en-TR"/>
              <a:t>Map</a:t>
            </a:r>
          </a:p>
        </p:txBody>
      </p:sp>
      <p:sp>
        <p:nvSpPr>
          <p:cNvPr id="111" name="Google Shape;67;p5">
            <a:extLst>
              <a:ext uri="{FF2B5EF4-FFF2-40B4-BE49-F238E27FC236}">
                <a16:creationId xmlns:a16="http://schemas.microsoft.com/office/drawing/2014/main" id="{F11B07B7-01F0-4FB0-0F4A-685277D3116B}"/>
              </a:ext>
            </a:extLst>
          </p:cNvPr>
          <p:cNvSpPr txBox="1">
            <a:spLocks noGrp="1"/>
          </p:cNvSpPr>
          <p:nvPr>
            <p:ph type="body" idx="1"/>
          </p:nvPr>
        </p:nvSpPr>
        <p:spPr>
          <a:xfrm>
            <a:off x="838228" y="2606681"/>
            <a:ext cx="22707546" cy="9823486"/>
          </a:xfrm>
        </p:spPr>
        <p:txBody>
          <a:bodyPr/>
          <a:lstStyle/>
          <a:p>
            <a:pPr marL="624078" indent="-624078" defTabSz="1664208">
              <a:spcBef>
                <a:spcPts val="0"/>
              </a:spcBef>
              <a:buSzPts val="5800"/>
              <a:defRPr sz="5824"/>
            </a:pPr>
            <a:r>
              <a:rPr lang="en-US" sz="5824" dirty="0"/>
              <a:t>With Map, </a:t>
            </a:r>
            <a:r>
              <a:rPr lang="en-US" sz="5824" dirty="0">
                <a:solidFill>
                  <a:srgbClr val="FF0000"/>
                </a:solidFill>
              </a:rPr>
              <a:t>you can map a key to a value</a:t>
            </a:r>
            <a:r>
              <a:rPr lang="en-US" sz="5824" dirty="0"/>
              <a:t>. So you can get the value with the key. In other words, it is used to create a </a:t>
            </a:r>
            <a:r>
              <a:rPr lang="en-US" sz="5824" dirty="0">
                <a:solidFill>
                  <a:srgbClr val="0070C0"/>
                </a:solidFill>
              </a:rPr>
              <a:t>dictionary</a:t>
            </a:r>
            <a:r>
              <a:rPr lang="en-US" sz="5824" dirty="0"/>
              <a:t>. You can create a map with the following libraries. The most commonly used are HashMap and </a:t>
            </a:r>
            <a:r>
              <a:rPr lang="en-US" sz="5824" dirty="0" err="1"/>
              <a:t>TreeMap</a:t>
            </a:r>
            <a:r>
              <a:rPr lang="en-US" sz="5824" dirty="0"/>
              <a:t>.</a:t>
            </a:r>
          </a:p>
          <a:p>
            <a:pPr marL="1051687" lvl="5" indent="-288925" defTabSz="416052">
              <a:spcBef>
                <a:spcPts val="0"/>
              </a:spcBef>
              <a:buSzPct val="60000"/>
              <a:buFont typeface="Arial" panose="020B0604020202020204" pitchFamily="34" charset="0"/>
              <a:buChar char="✦"/>
              <a:defRPr sz="3822">
                <a:solidFill>
                  <a:srgbClr val="FF40FF"/>
                </a:solidFill>
              </a:defRPr>
            </a:pPr>
            <a:r>
              <a:rPr sz="3822" dirty="0" err="1">
                <a:solidFill>
                  <a:srgbClr val="FF40FF"/>
                </a:solidFill>
              </a:rPr>
              <a:t>java.util.HashMap</a:t>
            </a:r>
            <a:endParaRPr sz="3822" dirty="0">
              <a:solidFill>
                <a:srgbClr val="FF40FF"/>
              </a:solidFill>
            </a:endParaRPr>
          </a:p>
          <a:p>
            <a:pPr marL="1051687" lvl="5" indent="-288925" defTabSz="416052">
              <a:spcBef>
                <a:spcPts val="0"/>
              </a:spcBef>
              <a:buSzPct val="60000"/>
              <a:buFont typeface="Arial" panose="020B0604020202020204" pitchFamily="34" charset="0"/>
              <a:buChar char="✦"/>
              <a:defRPr sz="3822"/>
            </a:pPr>
            <a:r>
              <a:rPr sz="3822" dirty="0" err="1"/>
              <a:t>java.util.Hashtable</a:t>
            </a:r>
            <a:endParaRPr sz="3822" dirty="0"/>
          </a:p>
          <a:p>
            <a:pPr marL="1051687" lvl="5" indent="-288925" defTabSz="416052">
              <a:spcBef>
                <a:spcPts val="0"/>
              </a:spcBef>
              <a:buSzPct val="60000"/>
              <a:buFont typeface="Arial" panose="020B0604020202020204" pitchFamily="34" charset="0"/>
              <a:buChar char="✦"/>
              <a:defRPr sz="3822"/>
            </a:pPr>
            <a:r>
              <a:rPr sz="3822" dirty="0" err="1"/>
              <a:t>java.util.EnumMap</a:t>
            </a:r>
            <a:endParaRPr sz="3822" dirty="0"/>
          </a:p>
          <a:p>
            <a:pPr marL="1051687" lvl="5" indent="-288925" defTabSz="416052">
              <a:spcBef>
                <a:spcPts val="0"/>
              </a:spcBef>
              <a:buSzPct val="60000"/>
              <a:buFont typeface="Arial" panose="020B0604020202020204" pitchFamily="34" charset="0"/>
              <a:buChar char="✦"/>
              <a:defRPr sz="3822"/>
            </a:pPr>
            <a:r>
              <a:rPr sz="3822" dirty="0" err="1"/>
              <a:t>java.util.IdentityHashMap</a:t>
            </a:r>
            <a:endParaRPr sz="3822" dirty="0"/>
          </a:p>
          <a:p>
            <a:pPr marL="1051687" lvl="5" indent="-288925" defTabSz="416052">
              <a:spcBef>
                <a:spcPts val="0"/>
              </a:spcBef>
              <a:buSzPct val="60000"/>
              <a:buFont typeface="Arial" panose="020B0604020202020204" pitchFamily="34" charset="0"/>
              <a:buChar char="✦"/>
              <a:defRPr sz="3822"/>
            </a:pPr>
            <a:r>
              <a:rPr sz="3822" dirty="0" err="1"/>
              <a:t>java.util.LinkedHashMap</a:t>
            </a:r>
            <a:endParaRPr sz="3822" dirty="0"/>
          </a:p>
          <a:p>
            <a:pPr marL="1051687" lvl="5" indent="-288925" defTabSz="416052">
              <a:spcBef>
                <a:spcPts val="0"/>
              </a:spcBef>
              <a:buSzPct val="60000"/>
              <a:buFont typeface="Arial" panose="020B0604020202020204" pitchFamily="34" charset="0"/>
              <a:buChar char="✦"/>
              <a:defRPr sz="3822"/>
            </a:pPr>
            <a:r>
              <a:rPr sz="3822" dirty="0" err="1"/>
              <a:t>java.util.Properties</a:t>
            </a:r>
            <a:endParaRPr sz="3822" dirty="0"/>
          </a:p>
          <a:p>
            <a:pPr marL="1051687" lvl="5" indent="-288925" defTabSz="416052">
              <a:spcBef>
                <a:spcPts val="0"/>
              </a:spcBef>
              <a:buSzPct val="60000"/>
              <a:buFont typeface="Arial" panose="020B0604020202020204" pitchFamily="34" charset="0"/>
              <a:buChar char="✦"/>
              <a:defRPr sz="3822">
                <a:solidFill>
                  <a:srgbClr val="FF40FF"/>
                </a:solidFill>
              </a:defRPr>
            </a:pPr>
            <a:r>
              <a:rPr sz="3822" dirty="0" err="1">
                <a:solidFill>
                  <a:srgbClr val="FF40FF"/>
                </a:solidFill>
              </a:rPr>
              <a:t>java.util.TreeMap</a:t>
            </a:r>
            <a:endParaRPr sz="3822" dirty="0">
              <a:solidFill>
                <a:srgbClr val="FF40FF"/>
              </a:solidFill>
            </a:endParaRPr>
          </a:p>
          <a:p>
            <a:pPr marL="1051687" lvl="5" indent="-288925" defTabSz="416052">
              <a:spcBef>
                <a:spcPts val="0"/>
              </a:spcBef>
              <a:buSzPct val="60000"/>
              <a:buFont typeface="Arial" panose="020B0604020202020204" pitchFamily="34" charset="0"/>
              <a:buChar char="✦"/>
              <a:defRPr sz="3822"/>
            </a:pPr>
            <a:r>
              <a:rPr sz="3822" dirty="0" err="1"/>
              <a:t>java.util.WeakHashMap</a:t>
            </a:r>
            <a:endParaRPr sz="3822" dirty="0"/>
          </a:p>
        </p:txBody>
      </p:sp>
      <p:sp>
        <p:nvSpPr>
          <p:cNvPr id="32771" name="Google Shape;68;p5">
            <a:extLst>
              <a:ext uri="{FF2B5EF4-FFF2-40B4-BE49-F238E27FC236}">
                <a16:creationId xmlns:a16="http://schemas.microsoft.com/office/drawing/2014/main" id="{DE0FFE79-340B-706E-5729-9E73008AB542}"/>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3F0D700-F8D9-D448-A4E3-60892F77C5E4}" type="slidenum">
              <a:rPr lang="en-TR" altLang="en-TR" sz="2400" smtClean="0">
                <a:solidFill>
                  <a:srgbClr val="888888"/>
                </a:solidFill>
              </a:rPr>
              <a:pPr/>
              <a:t>16</a:t>
            </a:fld>
            <a:endParaRPr lang="en-TR" altLang="en-TR" sz="2400">
              <a:solidFill>
                <a:srgbClr val="888888"/>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Google Shape;66;p5">
            <a:extLst>
              <a:ext uri="{FF2B5EF4-FFF2-40B4-BE49-F238E27FC236}">
                <a16:creationId xmlns:a16="http://schemas.microsoft.com/office/drawing/2014/main" id="{F40D3784-439D-0789-3876-7D4E6626586E}"/>
              </a:ext>
            </a:extLst>
          </p:cNvPr>
          <p:cNvSpPr>
            <a:spLocks noGrp="1"/>
          </p:cNvSpPr>
          <p:nvPr>
            <p:ph type="title"/>
          </p:nvPr>
        </p:nvSpPr>
        <p:spPr>
          <a:xfrm>
            <a:off x="765175" y="263525"/>
            <a:ext cx="22853650" cy="2022475"/>
          </a:xfrm>
        </p:spPr>
        <p:txBody>
          <a:bodyPr/>
          <a:lstStyle/>
          <a:p>
            <a:r>
              <a:rPr lang="en-TR" altLang="en-TR"/>
              <a:t>Map</a:t>
            </a:r>
          </a:p>
        </p:txBody>
      </p:sp>
      <p:sp>
        <p:nvSpPr>
          <p:cNvPr id="115" name="Google Shape;67;p5">
            <a:extLst>
              <a:ext uri="{FF2B5EF4-FFF2-40B4-BE49-F238E27FC236}">
                <a16:creationId xmlns:a16="http://schemas.microsoft.com/office/drawing/2014/main" id="{6604C083-A2AB-AFF7-BCE0-169715B3AA67}"/>
              </a:ext>
            </a:extLst>
          </p:cNvPr>
          <p:cNvSpPr txBox="1">
            <a:spLocks noGrp="1"/>
          </p:cNvSpPr>
          <p:nvPr>
            <p:ph type="body" idx="1"/>
          </p:nvPr>
        </p:nvSpPr>
        <p:spPr>
          <a:xfrm>
            <a:off x="838200" y="2606675"/>
            <a:ext cx="22707600" cy="9823450"/>
          </a:xfrm>
        </p:spPr>
        <p:txBody>
          <a:bodyPr/>
          <a:lstStyle/>
          <a:p>
            <a:pPr>
              <a:spcBef>
                <a:spcPct val="0"/>
              </a:spcBef>
            </a:pPr>
            <a:r>
              <a:rPr lang="tr-TR" altLang="en-TR"/>
              <a:t>Create a </a:t>
            </a:r>
            <a:r>
              <a:rPr lang="en-TR" altLang="en-TR"/>
              <a:t>Map</a:t>
            </a:r>
          </a:p>
          <a:p>
            <a:pPr marL="0" lvl="3" indent="685800">
              <a:spcBef>
                <a:spcPct val="0"/>
              </a:spcBef>
              <a:buSzTx/>
              <a:buFontTx/>
              <a:buNone/>
            </a:pPr>
            <a:r>
              <a:rPr lang="en-TR" altLang="en-TR" sz="4600">
                <a:latin typeface="Courier New" panose="02070309020205020404" pitchFamily="49" charset="0"/>
                <a:cs typeface="Courier New" panose="02070309020205020404" pitchFamily="49" charset="0"/>
                <a:sym typeface="Courier New" panose="02070309020205020404" pitchFamily="49" charset="0"/>
              </a:rPr>
              <a:t>Map&lt;String, String&gt; </a:t>
            </a:r>
            <a:r>
              <a:rPr lang="en-US" altLang="en-TR" sz="4600">
                <a:solidFill>
                  <a:srgbClr val="7E504F"/>
                </a:solidFill>
                <a:latin typeface="Courier New" panose="02070309020205020404" pitchFamily="49" charset="0"/>
                <a:cs typeface="Courier New" panose="02070309020205020404" pitchFamily="49" charset="0"/>
                <a:sym typeface="Courier New" panose="02070309020205020404" pitchFamily="49" charset="0"/>
              </a:rPr>
              <a:t>dictionaryA </a:t>
            </a:r>
            <a:r>
              <a:rPr lang="en-TR" altLang="en-TR" sz="4600">
                <a:latin typeface="Courier New" panose="02070309020205020404" pitchFamily="49" charset="0"/>
                <a:cs typeface="Courier New" panose="02070309020205020404" pitchFamily="49" charset="0"/>
                <a:sym typeface="Courier New" panose="02070309020205020404" pitchFamily="49" charset="0"/>
              </a:rPr>
              <a:t>= </a:t>
            </a:r>
            <a:r>
              <a:rPr lang="en-TR" altLang="en-TR" sz="46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4600">
                <a:latin typeface="Courier New" panose="02070309020205020404" pitchFamily="49" charset="0"/>
                <a:cs typeface="Courier New" panose="02070309020205020404" pitchFamily="49" charset="0"/>
                <a:sym typeface="Courier New" panose="02070309020205020404" pitchFamily="49" charset="0"/>
              </a:rPr>
              <a:t> HashMap&lt;&gt;();</a:t>
            </a:r>
          </a:p>
          <a:p>
            <a:pPr>
              <a:spcBef>
                <a:spcPct val="0"/>
              </a:spcBef>
            </a:pPr>
            <a:endParaRPr lang="en-TR" altLang="en-TR"/>
          </a:p>
          <a:p>
            <a:pPr>
              <a:spcBef>
                <a:spcPct val="0"/>
              </a:spcBef>
            </a:pPr>
            <a:r>
              <a:rPr lang="en-US" altLang="en-TR"/>
              <a:t>Add elements to a map</a:t>
            </a:r>
            <a:endParaRPr lang="en-TR" altLang="en-TR"/>
          </a:p>
          <a:p>
            <a:pPr>
              <a:spcBef>
                <a:spcPct val="0"/>
              </a:spcBef>
              <a:buSzTx/>
              <a:buFontTx/>
              <a:buNone/>
            </a:pPr>
            <a:r>
              <a:rPr lang="en-TR" altLang="en-TR" sz="3200">
                <a:latin typeface="Menlo Regular" panose="020B0609030804020204" pitchFamily="49" charset="0"/>
                <a:cs typeface="Menlo Regular" panose="020B0609030804020204" pitchFamily="49" charset="0"/>
                <a:sym typeface="Menlo Regular" panose="020B0609030804020204" pitchFamily="49" charset="0"/>
              </a:rPr>
              <a:t>	</a:t>
            </a:r>
            <a:r>
              <a:rPr lang="en-TR" altLang="en-TR" sz="4600">
                <a:latin typeface="Courier New" panose="02070309020205020404" pitchFamily="49" charset="0"/>
                <a:cs typeface="Courier New" panose="02070309020205020404" pitchFamily="49" charset="0"/>
                <a:sym typeface="Courier New" panose="02070309020205020404" pitchFamily="49" charset="0"/>
              </a:rPr>
              <a:t>	</a:t>
            </a:r>
            <a:r>
              <a:rPr lang="en-US" altLang="en-TR" sz="4600">
                <a:solidFill>
                  <a:srgbClr val="7E504F"/>
                </a:solidFill>
                <a:latin typeface="Courier New" panose="02070309020205020404" pitchFamily="49" charset="0"/>
                <a:cs typeface="Courier New" panose="02070309020205020404" pitchFamily="49" charset="0"/>
                <a:sym typeface="Courier New" panose="02070309020205020404" pitchFamily="49" charset="0"/>
              </a:rPr>
              <a:t>dictionaryA</a:t>
            </a:r>
            <a:r>
              <a:rPr lang="en-TR" altLang="en-TR" sz="4600">
                <a:latin typeface="Courier New" panose="02070309020205020404" pitchFamily="49" charset="0"/>
                <a:cs typeface="Courier New" panose="02070309020205020404" pitchFamily="49" charset="0"/>
                <a:sym typeface="Courier New" panose="02070309020205020404" pitchFamily="49" charset="0"/>
              </a:rPr>
              <a:t>.put(</a:t>
            </a:r>
            <a:r>
              <a:rPr lang="en-TR"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1"</a:t>
            </a:r>
            <a:r>
              <a:rPr lang="en-TR" altLang="en-TR" sz="4600">
                <a:latin typeface="Courier New" panose="02070309020205020404" pitchFamily="49" charset="0"/>
                <a:cs typeface="Courier New" panose="02070309020205020404" pitchFamily="49" charset="0"/>
                <a:sym typeface="Courier New" panose="02070309020205020404" pitchFamily="49" charset="0"/>
              </a:rPr>
              <a:t>, </a:t>
            </a:r>
            <a:r>
              <a:rPr lang="en-TR"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TR" altLang="en-TR" sz="4600">
                <a:latin typeface="Courier New" panose="02070309020205020404" pitchFamily="49" charset="0"/>
                <a:cs typeface="Courier New" panose="02070309020205020404" pitchFamily="49" charset="0"/>
                <a:sym typeface="Courier New" panose="02070309020205020404" pitchFamily="49" charset="0"/>
              </a:rPr>
              <a:t>);</a:t>
            </a:r>
            <a:endParaRPr lang="en-TR" altLang="en-TR" sz="3200">
              <a:latin typeface="Menlo Regular" panose="020B0609030804020204" pitchFamily="49" charset="0"/>
              <a:cs typeface="Menlo Regular" panose="020B0609030804020204" pitchFamily="49" charset="0"/>
              <a:sym typeface="Menlo Regular" panose="020B0609030804020204" pitchFamily="49" charset="0"/>
            </a:endParaRPr>
          </a:p>
        </p:txBody>
      </p:sp>
      <p:sp>
        <p:nvSpPr>
          <p:cNvPr id="33795" name="Google Shape;68;p5">
            <a:extLst>
              <a:ext uri="{FF2B5EF4-FFF2-40B4-BE49-F238E27FC236}">
                <a16:creationId xmlns:a16="http://schemas.microsoft.com/office/drawing/2014/main" id="{F14BA053-F50D-FBCA-E5B3-AB01611C7211}"/>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C2B9BB5-F12F-C845-869B-9B632A362868}" type="slidenum">
              <a:rPr lang="en-TR" altLang="en-TR" sz="2400" smtClean="0">
                <a:solidFill>
                  <a:srgbClr val="888888"/>
                </a:solidFill>
              </a:rPr>
              <a:pPr/>
              <a:t>17</a:t>
            </a:fld>
            <a:endParaRPr lang="en-TR" altLang="en-TR" sz="2400">
              <a:solidFill>
                <a:srgbClr val="888888"/>
              </a:solidFil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Google Shape;90;p8">
            <a:extLst>
              <a:ext uri="{FF2B5EF4-FFF2-40B4-BE49-F238E27FC236}">
                <a16:creationId xmlns:a16="http://schemas.microsoft.com/office/drawing/2014/main" id="{FC57C2A3-B286-2F13-CCAF-E15F07270BE3}"/>
              </a:ext>
            </a:extLst>
          </p:cNvPr>
          <p:cNvSpPr>
            <a:spLocks noGrp="1"/>
          </p:cNvSpPr>
          <p:nvPr>
            <p:ph type="title"/>
          </p:nvPr>
        </p:nvSpPr>
        <p:spPr>
          <a:xfrm>
            <a:off x="765175" y="263525"/>
            <a:ext cx="22853650" cy="2022475"/>
          </a:xfrm>
        </p:spPr>
        <p:txBody>
          <a:bodyPr/>
          <a:lstStyle/>
          <a:p>
            <a:r>
              <a:rPr lang="en-TR" altLang="en-TR" sz="6400"/>
              <a:t>Map </a:t>
            </a:r>
            <a:br>
              <a:rPr lang="en-TR" altLang="en-TR" sz="6400"/>
            </a:br>
            <a:r>
              <a:rPr lang="en-US" altLang="en-TR" sz="4800">
                <a:solidFill>
                  <a:srgbClr val="00B050"/>
                </a:solidFill>
              </a:rPr>
              <a:t>Example</a:t>
            </a:r>
            <a:endParaRPr lang="en-TR" altLang="en-TR" sz="4800">
              <a:solidFill>
                <a:srgbClr val="00B050"/>
              </a:solidFill>
            </a:endParaRPr>
          </a:p>
        </p:txBody>
      </p:sp>
      <p:sp>
        <p:nvSpPr>
          <p:cNvPr id="34818" name="Google Shape;91;p8">
            <a:extLst>
              <a:ext uri="{FF2B5EF4-FFF2-40B4-BE49-F238E27FC236}">
                <a16:creationId xmlns:a16="http://schemas.microsoft.com/office/drawing/2014/main" id="{83BC2D8C-8068-8DC3-9AF5-A473C5070DAD}"/>
              </a:ext>
            </a:extLst>
          </p:cNvPr>
          <p:cNvSpPr>
            <a:spLocks noGrp="1"/>
          </p:cNvSpPr>
          <p:nvPr>
            <p:ph type="body" idx="1"/>
          </p:nvPr>
        </p:nvSpPr>
        <p:spPr>
          <a:xfrm>
            <a:off x="838200" y="2606675"/>
            <a:ext cx="22707600" cy="9823450"/>
          </a:xfrm>
        </p:spPr>
        <p:txBody>
          <a:bodyPr/>
          <a:lstStyle/>
          <a:p>
            <a:pPr>
              <a:spcBef>
                <a:spcPct val="0"/>
              </a:spcBef>
            </a:pPr>
            <a:r>
              <a:rPr lang="en-US" altLang="en-TR"/>
              <a:t>For example, let's define a dictionary as {key1=element 1, key2=element 2, key3=element 3} and create the program that outputs its elements on the console.</a:t>
            </a:r>
            <a:endParaRPr lang="en-TR" altLang="en-TR"/>
          </a:p>
        </p:txBody>
      </p:sp>
      <p:sp>
        <p:nvSpPr>
          <p:cNvPr id="34819" name="Google Shape;92;p8">
            <a:extLst>
              <a:ext uri="{FF2B5EF4-FFF2-40B4-BE49-F238E27FC236}">
                <a16:creationId xmlns:a16="http://schemas.microsoft.com/office/drawing/2014/main" id="{F4387C8F-6BCC-9A0B-6B04-B4F58D337E64}"/>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F65EEB8A-5C68-BF4C-847D-364ECB200349}" type="slidenum">
              <a:rPr lang="en-TR" altLang="en-TR" sz="2400" smtClean="0">
                <a:solidFill>
                  <a:srgbClr val="888888"/>
                </a:solidFill>
              </a:rPr>
              <a:pPr/>
              <a:t>18</a:t>
            </a:fld>
            <a:endParaRPr lang="en-TR" altLang="en-TR" sz="2400">
              <a:solidFill>
                <a:srgbClr val="888888"/>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Google Shape;97;p9">
            <a:extLst>
              <a:ext uri="{FF2B5EF4-FFF2-40B4-BE49-F238E27FC236}">
                <a16:creationId xmlns:a16="http://schemas.microsoft.com/office/drawing/2014/main" id="{504C9375-C271-904E-5F1F-BA96C0C5F4A7}"/>
              </a:ext>
            </a:extLst>
          </p:cNvPr>
          <p:cNvSpPr>
            <a:spLocks noGrp="1"/>
          </p:cNvSpPr>
          <p:nvPr>
            <p:ph type="title"/>
          </p:nvPr>
        </p:nvSpPr>
        <p:spPr>
          <a:xfrm>
            <a:off x="765175" y="263525"/>
            <a:ext cx="22853650" cy="2022475"/>
          </a:xfrm>
        </p:spPr>
        <p:txBody>
          <a:bodyPr/>
          <a:lstStyle/>
          <a:p>
            <a:r>
              <a:rPr lang="en-TR" altLang="en-TR"/>
              <a:t>Map </a:t>
            </a:r>
            <a:br>
              <a:rPr lang="en-TR" altLang="en-TR"/>
            </a:br>
            <a:r>
              <a:rPr lang="en-US" altLang="en-TR" sz="4800">
                <a:solidFill>
                  <a:srgbClr val="00B050"/>
                </a:solidFill>
              </a:rPr>
              <a:t>Example</a:t>
            </a:r>
            <a:endParaRPr lang="en-TR" altLang="en-TR" sz="4800">
              <a:solidFill>
                <a:srgbClr val="00B050"/>
              </a:solidFill>
            </a:endParaRPr>
          </a:p>
        </p:txBody>
      </p:sp>
      <p:sp>
        <p:nvSpPr>
          <p:cNvPr id="123" name="Google Shape;98;p9">
            <a:extLst>
              <a:ext uri="{FF2B5EF4-FFF2-40B4-BE49-F238E27FC236}">
                <a16:creationId xmlns:a16="http://schemas.microsoft.com/office/drawing/2014/main" id="{32514B61-DD87-5902-5FC1-888991AF5121}"/>
              </a:ext>
            </a:extLst>
          </p:cNvPr>
          <p:cNvSpPr txBox="1">
            <a:spLocks noGrp="1"/>
          </p:cNvSpPr>
          <p:nvPr>
            <p:ph type="body" idx="1"/>
          </p:nvPr>
        </p:nvSpPr>
        <p:spPr>
          <a:xfrm>
            <a:off x="838200" y="2606675"/>
            <a:ext cx="22707600" cy="9823450"/>
          </a:xfrm>
        </p:spPr>
        <p:txBody>
          <a:bodyPr/>
          <a:lstStyle/>
          <a:p>
            <a:pPr marL="0" indent="0" defTabSz="356615">
              <a:spcBef>
                <a:spcPts val="0"/>
              </a:spcBef>
              <a:buSzTx/>
              <a:buFontTx/>
              <a:buNone/>
              <a:defRPr sz="2496">
                <a:latin typeface="Courier New"/>
                <a:ea typeface="Courier New"/>
                <a:cs typeface="Courier New"/>
                <a:sym typeface="Courier New"/>
              </a:defRPr>
            </a:pPr>
            <a:r>
              <a:rPr sz="2496" b="1" dirty="0">
                <a:solidFill>
                  <a:srgbClr val="931A68"/>
                </a:solidFill>
                <a:latin typeface="Courier New"/>
                <a:ea typeface="Courier New"/>
                <a:cs typeface="Courier New"/>
                <a:sym typeface="Courier New"/>
              </a:rPr>
              <a:t>import</a:t>
            </a:r>
            <a:r>
              <a:rPr sz="2496" dirty="0">
                <a:latin typeface="Courier New"/>
                <a:ea typeface="Courier New"/>
                <a:cs typeface="Courier New"/>
                <a:sym typeface="Courier New"/>
              </a:rPr>
              <a:t> </a:t>
            </a:r>
            <a:r>
              <a:rPr sz="2496" dirty="0" err="1">
                <a:latin typeface="Courier New"/>
                <a:ea typeface="Courier New"/>
                <a:cs typeface="Courier New"/>
                <a:sym typeface="Courier New"/>
              </a:rPr>
              <a:t>java.util</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b="1" dirty="0">
                <a:solidFill>
                  <a:srgbClr val="931A68"/>
                </a:solidFill>
                <a:latin typeface="Courier New"/>
                <a:ea typeface="Courier New"/>
                <a:cs typeface="Courier New"/>
                <a:sym typeface="Courier New"/>
              </a:rPr>
              <a:t>public</a:t>
            </a: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class</a:t>
            </a:r>
            <a:r>
              <a:rPr sz="2496" dirty="0">
                <a:latin typeface="Courier New"/>
                <a:ea typeface="Courier New"/>
                <a:cs typeface="Courier New"/>
                <a:sym typeface="Courier New"/>
              </a:rPr>
              <a:t> </a:t>
            </a:r>
            <a:r>
              <a:rPr lang="en-US" sz="2496" dirty="0" err="1">
                <a:latin typeface="Courier New"/>
                <a:ea typeface="Courier New"/>
                <a:cs typeface="Courier New"/>
                <a:sym typeface="Courier New"/>
              </a:rPr>
              <a:t>MapExample</a:t>
            </a:r>
            <a:r>
              <a:rPr sz="2496" dirty="0">
                <a:latin typeface="Courier New"/>
                <a:ea typeface="Courier New"/>
                <a:cs typeface="Courier New"/>
                <a:sym typeface="Courier New"/>
              </a:rPr>
              <a:t> {</a:t>
            </a:r>
          </a:p>
          <a:p>
            <a:pPr marL="0" indent="0" defTabSz="356615">
              <a:spcBef>
                <a:spcPts val="0"/>
              </a:spcBef>
              <a:buSzTx/>
              <a:buFontTx/>
              <a:buNone/>
              <a:defRPr sz="2496">
                <a:latin typeface="Courier New"/>
                <a:ea typeface="Courier New"/>
                <a:cs typeface="Courier New"/>
                <a:sym typeface="Courier New"/>
              </a:defRPr>
            </a:pPr>
            <a:endParaRPr sz="2496" dirty="0">
              <a:latin typeface="Courier New"/>
              <a:ea typeface="Courier New"/>
              <a:cs typeface="Courier New"/>
              <a:sym typeface="Courier New"/>
            </a:endParaRP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public</a:t>
            </a: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static</a:t>
            </a: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void</a:t>
            </a:r>
            <a:r>
              <a:rPr sz="2496" dirty="0">
                <a:latin typeface="Courier New"/>
                <a:ea typeface="Courier New"/>
                <a:cs typeface="Courier New"/>
                <a:sym typeface="Courier New"/>
              </a:rPr>
              <a:t> main(String[] </a:t>
            </a:r>
            <a:r>
              <a:rPr sz="2496" dirty="0" err="1">
                <a:solidFill>
                  <a:srgbClr val="7E504F"/>
                </a:solidFill>
                <a:latin typeface="Courier New"/>
                <a:ea typeface="Courier New"/>
                <a:cs typeface="Courier New"/>
                <a:sym typeface="Courier New"/>
              </a:rPr>
              <a:t>args</a:t>
            </a:r>
            <a:r>
              <a:rPr sz="2496" dirty="0">
                <a:latin typeface="Courier New"/>
                <a:ea typeface="Courier New"/>
                <a:cs typeface="Courier New"/>
                <a:sym typeface="Courier New"/>
              </a:rPr>
              <a:t>) {</a:t>
            </a:r>
          </a:p>
          <a:p>
            <a:pPr marL="0" indent="0" defTabSz="356615">
              <a:spcBef>
                <a:spcPts val="0"/>
              </a:spcBef>
              <a:buSzTx/>
              <a:buFontTx/>
              <a:buNone/>
              <a:defRPr sz="2496">
                <a:latin typeface="Courier New"/>
                <a:ea typeface="Courier New"/>
                <a:cs typeface="Courier New"/>
                <a:sym typeface="Courier New"/>
              </a:defRPr>
            </a:pPr>
            <a:endParaRPr sz="2496" dirty="0">
              <a:latin typeface="Courier New"/>
              <a:ea typeface="Courier New"/>
              <a:cs typeface="Courier New"/>
              <a:sym typeface="Courier New"/>
            </a:endParaRP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Map&lt;String, String&gt; </a:t>
            </a:r>
            <a:r>
              <a:rPr lang="en-US" sz="2496" dirty="0" err="1">
                <a:solidFill>
                  <a:srgbClr val="7E504F"/>
                </a:solidFill>
                <a:latin typeface="Courier New"/>
                <a:ea typeface="Courier New"/>
                <a:cs typeface="Courier New"/>
                <a:sym typeface="Courier New"/>
              </a:rPr>
              <a:t>dictionaryA</a:t>
            </a:r>
            <a:r>
              <a:rPr lang="en-US" sz="2496" dirty="0">
                <a:solidFill>
                  <a:srgbClr val="7E504F"/>
                </a:solidFill>
                <a:latin typeface="Courier New"/>
                <a:ea typeface="Courier New"/>
                <a:cs typeface="Courier New"/>
                <a:sym typeface="Courier New"/>
              </a:rPr>
              <a:t> </a:t>
            </a: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new</a:t>
            </a:r>
            <a:r>
              <a:rPr sz="2496" dirty="0">
                <a:latin typeface="Courier New"/>
                <a:ea typeface="Courier New"/>
                <a:cs typeface="Courier New"/>
                <a:sym typeface="Courier New"/>
              </a:rPr>
              <a:t> HashMap&lt;&gt;();</a:t>
            </a:r>
          </a:p>
          <a:p>
            <a:pPr marL="0" indent="0" defTabSz="356615">
              <a:spcBef>
                <a:spcPts val="0"/>
              </a:spcBef>
              <a:buSzTx/>
              <a:buFontTx/>
              <a:buNone/>
              <a:defRPr sz="2496">
                <a:latin typeface="Courier New"/>
                <a:ea typeface="Courier New"/>
                <a:cs typeface="Courier New"/>
                <a:sym typeface="Courier New"/>
              </a:defRPr>
            </a:pPr>
            <a:endParaRPr sz="2496" dirty="0">
              <a:latin typeface="Courier New"/>
              <a:ea typeface="Courier New"/>
              <a:cs typeface="Courier New"/>
              <a:sym typeface="Courier New"/>
            </a:endParaRP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.put</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1"</a:t>
            </a:r>
            <a:r>
              <a:rPr sz="2496" dirty="0">
                <a:latin typeface="Courier New"/>
                <a:ea typeface="Courier New"/>
                <a:cs typeface="Courier New"/>
                <a:sym typeface="Courier New"/>
              </a:rPr>
              <a:t>, </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element 1</a:t>
            </a:r>
            <a:r>
              <a:rPr sz="2496" dirty="0">
                <a:solidFill>
                  <a:srgbClr val="3933FF"/>
                </a:solidFill>
                <a:latin typeface="Courier New"/>
                <a:ea typeface="Courier New"/>
                <a:cs typeface="Courier New"/>
                <a:sym typeface="Courier New"/>
              </a:rPr>
              <a:t>"</a:t>
            </a:r>
            <a:r>
              <a:rPr sz="2496" dirty="0">
                <a:latin typeface="Courier New"/>
                <a:ea typeface="Courier New"/>
                <a:cs typeface="Courier New"/>
                <a:sym typeface="Courier New"/>
              </a:rPr>
              <a:t>);</a:t>
            </a: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.put</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2"</a:t>
            </a:r>
            <a:r>
              <a:rPr sz="2496" dirty="0">
                <a:latin typeface="Courier New"/>
                <a:ea typeface="Courier New"/>
                <a:cs typeface="Courier New"/>
                <a:sym typeface="Courier New"/>
              </a:rPr>
              <a:t>, </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element </a:t>
            </a:r>
            <a:r>
              <a:rPr sz="2496" dirty="0">
                <a:solidFill>
                  <a:srgbClr val="3933FF"/>
                </a:solidFill>
                <a:latin typeface="Courier New"/>
                <a:ea typeface="Courier New"/>
                <a:cs typeface="Courier New"/>
                <a:sym typeface="Courier New"/>
              </a:rPr>
              <a:t>2"</a:t>
            </a:r>
            <a:r>
              <a:rPr sz="2496" dirty="0">
                <a:latin typeface="Courier New"/>
                <a:ea typeface="Courier New"/>
                <a:cs typeface="Courier New"/>
                <a:sym typeface="Courier New"/>
              </a:rPr>
              <a:t>);</a:t>
            </a: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.put</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3"</a:t>
            </a:r>
            <a:r>
              <a:rPr sz="2496" dirty="0">
                <a:latin typeface="Courier New"/>
                <a:ea typeface="Courier New"/>
                <a:cs typeface="Courier New"/>
                <a:sym typeface="Courier New"/>
              </a:rPr>
              <a:t>, </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element </a:t>
            </a:r>
            <a:r>
              <a:rPr sz="2496" dirty="0">
                <a:solidFill>
                  <a:srgbClr val="3933FF"/>
                </a:solidFill>
                <a:latin typeface="Courier New"/>
                <a:ea typeface="Courier New"/>
                <a:cs typeface="Courier New"/>
                <a:sym typeface="Courier New"/>
              </a:rPr>
              <a:t>3"</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.keySet</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.values</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.containsKey</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2"</a:t>
            </a:r>
            <a:r>
              <a:rPr sz="2496" dirty="0">
                <a:latin typeface="Courier New"/>
                <a:ea typeface="Courier New"/>
                <a:cs typeface="Courier New"/>
                <a:sym typeface="Courier New"/>
              </a:rPr>
              <a:t>));</a:t>
            </a: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.get</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1"</a:t>
            </a:r>
            <a:r>
              <a:rPr sz="2496" dirty="0">
                <a:latin typeface="Courier New"/>
                <a:ea typeface="Courier New"/>
                <a:cs typeface="Courier New"/>
                <a:sym typeface="Courier New"/>
              </a:rPr>
              <a:t>)));</a:t>
            </a: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.remove</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2"</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"\n\n"</a:t>
            </a:r>
            <a:r>
              <a:rPr sz="2496" dirty="0">
                <a:latin typeface="Courier New"/>
                <a:ea typeface="Courier New"/>
                <a:cs typeface="Courier New"/>
                <a:sym typeface="Courier New"/>
              </a:rPr>
              <a:t>);</a:t>
            </a:r>
          </a:p>
          <a:p>
            <a:pPr marL="0" indent="0" defTabSz="356615">
              <a:spcBef>
                <a:spcPts val="0"/>
              </a:spcBef>
              <a:buSzTx/>
              <a:buFontTx/>
              <a:buNone/>
              <a:defRPr sz="2496">
                <a:solidFill>
                  <a:srgbClr val="3933FF"/>
                </a:solidFill>
                <a:latin typeface="Courier New"/>
                <a:ea typeface="Courier New"/>
                <a:cs typeface="Courier New"/>
                <a:sym typeface="Courier New"/>
              </a:defRPr>
            </a:pP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.replace</a:t>
            </a:r>
            <a:r>
              <a:rPr sz="2496" dirty="0">
                <a:latin typeface="Courier New"/>
                <a:ea typeface="Courier New"/>
                <a:cs typeface="Courier New"/>
                <a:sym typeface="Courier New"/>
              </a:rPr>
              <a:t>(</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3"</a:t>
            </a:r>
            <a:r>
              <a:rPr sz="2496" dirty="0">
                <a:latin typeface="Courier New"/>
                <a:ea typeface="Courier New"/>
                <a:cs typeface="Courier New"/>
                <a:sym typeface="Courier New"/>
              </a:rPr>
              <a:t>, </a:t>
            </a:r>
            <a:r>
              <a:rPr sz="2496" dirty="0">
                <a:solidFill>
                  <a:srgbClr val="3933FF"/>
                </a:solidFill>
                <a:latin typeface="Courier New"/>
                <a:ea typeface="Courier New"/>
                <a:cs typeface="Courier New"/>
                <a:sym typeface="Courier New"/>
              </a:rPr>
              <a:t>"</a:t>
            </a:r>
            <a:r>
              <a:rPr lang="en-US" sz="2496" dirty="0">
                <a:solidFill>
                  <a:srgbClr val="3933FF"/>
                </a:solidFill>
                <a:latin typeface="Courier New"/>
                <a:ea typeface="Courier New"/>
                <a:cs typeface="Courier New"/>
                <a:sym typeface="Courier New"/>
              </a:rPr>
              <a:t>key</a:t>
            </a:r>
            <a:r>
              <a:rPr sz="2496" dirty="0">
                <a:solidFill>
                  <a:srgbClr val="3933FF"/>
                </a:solidFill>
                <a:latin typeface="Courier New"/>
                <a:ea typeface="Courier New"/>
                <a:cs typeface="Courier New"/>
                <a:sym typeface="Courier New"/>
              </a:rPr>
              <a:t>555"</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b="1" dirty="0">
                <a:solidFill>
                  <a:srgbClr val="931A68"/>
                </a:solidFill>
                <a:latin typeface="Courier New"/>
                <a:ea typeface="Courier New"/>
                <a:cs typeface="Courier New"/>
                <a:sym typeface="Courier New"/>
              </a:rPr>
              <a:t>for</a:t>
            </a:r>
            <a:r>
              <a:rPr sz="2496" dirty="0">
                <a:latin typeface="Courier New"/>
                <a:ea typeface="Courier New"/>
                <a:cs typeface="Courier New"/>
                <a:sym typeface="Courier New"/>
              </a:rPr>
              <a:t> (String </a:t>
            </a:r>
            <a:r>
              <a:rPr lang="en-US" sz="2496" dirty="0" err="1">
                <a:solidFill>
                  <a:srgbClr val="7E504F"/>
                </a:solidFill>
                <a:latin typeface="Courier New"/>
                <a:ea typeface="Courier New"/>
                <a:cs typeface="Courier New"/>
                <a:sym typeface="Courier New"/>
              </a:rPr>
              <a:t>key</a:t>
            </a:r>
            <a:r>
              <a:rPr sz="2496" dirty="0" err="1">
                <a:latin typeface="Courier New"/>
                <a:ea typeface="Courier New"/>
                <a:cs typeface="Courier New"/>
                <a:sym typeface="Courier New"/>
              </a:rPr>
              <a:t>:</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.keySet</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{String </a:t>
            </a:r>
            <a:r>
              <a:rPr sz="2496" dirty="0" err="1">
                <a:solidFill>
                  <a:srgbClr val="7E504F"/>
                </a:solidFill>
                <a:latin typeface="Courier New"/>
                <a:ea typeface="Courier New"/>
                <a:cs typeface="Courier New"/>
                <a:sym typeface="Courier New"/>
              </a:rPr>
              <a:t>deger</a:t>
            </a:r>
            <a:r>
              <a:rPr sz="2496" dirty="0">
                <a:latin typeface="Courier New"/>
                <a:ea typeface="Courier New"/>
                <a:cs typeface="Courier New"/>
                <a:sym typeface="Courier New"/>
              </a:rPr>
              <a:t>= </a:t>
            </a:r>
            <a:r>
              <a:rPr lang="en-US" sz="2496" dirty="0" err="1">
                <a:solidFill>
                  <a:srgbClr val="7E504F"/>
                </a:solidFill>
                <a:latin typeface="Courier New"/>
                <a:ea typeface="Courier New"/>
                <a:cs typeface="Courier New"/>
                <a:sym typeface="Courier New"/>
              </a:rPr>
              <a:t>dictionaryA</a:t>
            </a:r>
            <a:r>
              <a:rPr sz="2496" dirty="0" err="1">
                <a:latin typeface="Courier New"/>
                <a:ea typeface="Courier New"/>
                <a:cs typeface="Courier New"/>
                <a:sym typeface="Courier New"/>
              </a:rPr>
              <a:t>.get</a:t>
            </a:r>
            <a:r>
              <a:rPr sz="2496" dirty="0">
                <a:latin typeface="Courier New"/>
                <a:ea typeface="Courier New"/>
                <a:cs typeface="Courier New"/>
                <a:sym typeface="Courier New"/>
              </a:rPr>
              <a:t>(</a:t>
            </a:r>
            <a:r>
              <a:rPr lang="en-US" sz="2496" dirty="0">
                <a:solidFill>
                  <a:srgbClr val="7E504F"/>
                </a:solidFill>
                <a:latin typeface="Courier New"/>
                <a:ea typeface="Courier New"/>
                <a:cs typeface="Courier New"/>
                <a:sym typeface="Courier New"/>
              </a:rPr>
              <a:t>key</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r>
              <a:rPr sz="2496" dirty="0" err="1">
                <a:latin typeface="Courier New"/>
                <a:ea typeface="Courier New"/>
                <a:cs typeface="Courier New"/>
                <a:sym typeface="Courier New"/>
              </a:rPr>
              <a:t>System.</a:t>
            </a:r>
            <a:r>
              <a:rPr sz="2496" b="1" i="1" dirty="0" err="1">
                <a:solidFill>
                  <a:srgbClr val="0326CC"/>
                </a:solidFill>
                <a:latin typeface="Courier New"/>
                <a:ea typeface="Courier New"/>
                <a:cs typeface="Courier New"/>
                <a:sym typeface="Courier New"/>
              </a:rPr>
              <a:t>out</a:t>
            </a:r>
            <a:r>
              <a:rPr sz="2496" dirty="0" err="1">
                <a:latin typeface="Courier New"/>
                <a:ea typeface="Courier New"/>
                <a:cs typeface="Courier New"/>
                <a:sym typeface="Courier New"/>
              </a:rPr>
              <a:t>.println</a:t>
            </a:r>
            <a:r>
              <a:rPr sz="2496" dirty="0">
                <a:latin typeface="Courier New"/>
                <a:ea typeface="Courier New"/>
                <a:cs typeface="Courier New"/>
                <a:sym typeface="Courier New"/>
              </a:rPr>
              <a:t>(</a:t>
            </a:r>
            <a:r>
              <a:rPr sz="2496" dirty="0" err="1">
                <a:solidFill>
                  <a:srgbClr val="7E504F"/>
                </a:solidFill>
                <a:latin typeface="Courier New"/>
                <a:ea typeface="Courier New"/>
                <a:cs typeface="Courier New"/>
                <a:sym typeface="Courier New"/>
              </a:rPr>
              <a:t>deger</a:t>
            </a:r>
            <a:r>
              <a:rPr sz="2496" dirty="0">
                <a:latin typeface="Courier New"/>
                <a:ea typeface="Courier New"/>
                <a:cs typeface="Courier New"/>
                <a:sym typeface="Courier New"/>
              </a:rPr>
              <a:t>);</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	}</a:t>
            </a:r>
          </a:p>
          <a:p>
            <a:pPr marL="0" indent="0" defTabSz="356615">
              <a:spcBef>
                <a:spcPts val="0"/>
              </a:spcBef>
              <a:buSzTx/>
              <a:buFontTx/>
              <a:buNone/>
              <a:defRPr sz="2496">
                <a:latin typeface="Courier New"/>
                <a:ea typeface="Courier New"/>
                <a:cs typeface="Courier New"/>
                <a:sym typeface="Courier New"/>
              </a:defRPr>
            </a:pPr>
            <a:endParaRPr sz="2496" dirty="0">
              <a:latin typeface="Courier New"/>
              <a:ea typeface="Courier New"/>
              <a:cs typeface="Courier New"/>
              <a:sym typeface="Courier New"/>
            </a:endParaRPr>
          </a:p>
          <a:p>
            <a:pPr marL="0" indent="0" defTabSz="356615">
              <a:spcBef>
                <a:spcPts val="0"/>
              </a:spcBef>
              <a:buSzTx/>
              <a:buFontTx/>
              <a:buNone/>
              <a:defRPr sz="2496">
                <a:latin typeface="Courier New"/>
                <a:ea typeface="Courier New"/>
                <a:cs typeface="Courier New"/>
                <a:sym typeface="Courier New"/>
              </a:defRPr>
            </a:pPr>
            <a:r>
              <a:rPr sz="2496" dirty="0">
                <a:latin typeface="Courier New"/>
                <a:ea typeface="Courier New"/>
                <a:cs typeface="Courier New"/>
                <a:sym typeface="Courier New"/>
              </a:rPr>
              <a:t>}</a:t>
            </a:r>
          </a:p>
        </p:txBody>
      </p:sp>
      <p:sp>
        <p:nvSpPr>
          <p:cNvPr id="35843" name="Google Shape;99;p9">
            <a:extLst>
              <a:ext uri="{FF2B5EF4-FFF2-40B4-BE49-F238E27FC236}">
                <a16:creationId xmlns:a16="http://schemas.microsoft.com/office/drawing/2014/main" id="{3486768A-7E06-BE3E-486E-DB5B4454A894}"/>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2CFF83A6-76D4-6943-85F8-C33544CA881A}" type="slidenum">
              <a:rPr lang="en-TR" altLang="en-TR" sz="2400" smtClean="0">
                <a:solidFill>
                  <a:srgbClr val="888888"/>
                </a:solidFill>
              </a:rPr>
              <a:pPr/>
              <a:t>19</a:t>
            </a:fld>
            <a:endParaRPr lang="en-TR" altLang="en-TR" sz="2400">
              <a:solidFill>
                <a:srgbClr val="888888"/>
              </a:solidFill>
            </a:endParaRPr>
          </a:p>
        </p:txBody>
      </p:sp>
      <p:sp>
        <p:nvSpPr>
          <p:cNvPr id="35844" name="2 3 4 5 6 7…">
            <a:extLst>
              <a:ext uri="{FF2B5EF4-FFF2-40B4-BE49-F238E27FC236}">
                <a16:creationId xmlns:a16="http://schemas.microsoft.com/office/drawing/2014/main" id="{A7ACB832-BB2D-89AD-0813-76125CEBF9E8}"/>
              </a:ext>
            </a:extLst>
          </p:cNvPr>
          <p:cNvSpPr>
            <a:spLocks noChangeArrowheads="1"/>
          </p:cNvSpPr>
          <p:nvPr/>
        </p:nvSpPr>
        <p:spPr bwMode="auto">
          <a:xfrm>
            <a:off x="10729913" y="8370888"/>
            <a:ext cx="13654087" cy="4554537"/>
          </a:xfrm>
          <a:prstGeom prst="rect">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2=</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2,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1=</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2,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1,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2,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true</a:t>
            </a:r>
          </a:p>
          <a:p>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a:p>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a:p>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a:p>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a:p>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a:p>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key</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555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
        <p:nvSpPr>
          <p:cNvPr id="16387" name="TextBox 1">
            <a:extLst>
              <a:ext uri="{FF2B5EF4-FFF2-40B4-BE49-F238E27FC236}">
                <a16:creationId xmlns:a16="http://schemas.microsoft.com/office/drawing/2014/main" id="{0B00B779-FB98-F68C-6498-B49678FC048A}"/>
              </a:ext>
            </a:extLst>
          </p:cNvPr>
          <p:cNvSpPr txBox="1">
            <a:spLocks noChangeArrowheads="1"/>
          </p:cNvSpPr>
          <p:nvPr/>
        </p:nvSpPr>
        <p:spPr bwMode="auto">
          <a:xfrm>
            <a:off x="382588" y="5051425"/>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Image" descr="Image">
            <a:extLst>
              <a:ext uri="{FF2B5EF4-FFF2-40B4-BE49-F238E27FC236}">
                <a16:creationId xmlns:a16="http://schemas.microsoft.com/office/drawing/2014/main" id="{82DC68D7-4E7F-47C7-4401-3205ACA64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 y="1200150"/>
            <a:ext cx="7950200" cy="7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6866" name="Google Shape;66;p5">
            <a:extLst>
              <a:ext uri="{FF2B5EF4-FFF2-40B4-BE49-F238E27FC236}">
                <a16:creationId xmlns:a16="http://schemas.microsoft.com/office/drawing/2014/main" id="{CD0BE6C6-BCAD-BFF0-9293-3FCF9A5DAD82}"/>
              </a:ext>
            </a:extLst>
          </p:cNvPr>
          <p:cNvSpPr>
            <a:spLocks noGrp="1"/>
          </p:cNvSpPr>
          <p:nvPr>
            <p:ph type="title"/>
          </p:nvPr>
        </p:nvSpPr>
        <p:spPr>
          <a:xfrm>
            <a:off x="765175" y="263525"/>
            <a:ext cx="22853650" cy="2022475"/>
          </a:xfrm>
        </p:spPr>
        <p:txBody>
          <a:bodyPr/>
          <a:lstStyle/>
          <a:p>
            <a:r>
              <a:rPr lang="en-TR" altLang="en-TR"/>
              <a:t>Stack</a:t>
            </a:r>
          </a:p>
        </p:txBody>
      </p:sp>
      <p:sp>
        <p:nvSpPr>
          <p:cNvPr id="36867" name="Google Shape;68;p5">
            <a:extLst>
              <a:ext uri="{FF2B5EF4-FFF2-40B4-BE49-F238E27FC236}">
                <a16:creationId xmlns:a16="http://schemas.microsoft.com/office/drawing/2014/main" id="{4693915D-ADEF-CE2B-A403-B587A9A5405A}"/>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A7DB8141-48F6-EE42-9CAA-8C897A27BDCB}" type="slidenum">
              <a:rPr lang="en-TR" altLang="en-TR" sz="2400" smtClean="0">
                <a:solidFill>
                  <a:srgbClr val="888888"/>
                </a:solidFill>
              </a:rPr>
              <a:pPr/>
              <a:t>20</a:t>
            </a:fld>
            <a:endParaRPr lang="en-TR" altLang="en-TR" sz="2400">
              <a:solidFill>
                <a:srgbClr val="888888"/>
              </a:solidFill>
            </a:endParaRPr>
          </a:p>
        </p:txBody>
      </p:sp>
      <p:pic>
        <p:nvPicPr>
          <p:cNvPr id="36868" name="Image" descr="Image">
            <a:extLst>
              <a:ext uri="{FF2B5EF4-FFF2-40B4-BE49-F238E27FC236}">
                <a16:creationId xmlns:a16="http://schemas.microsoft.com/office/drawing/2014/main" id="{E3D368C3-272D-6097-AC91-68EC9036B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3313113"/>
            <a:ext cx="4292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869" name="Image" descr="Image">
            <a:extLst>
              <a:ext uri="{FF2B5EF4-FFF2-40B4-BE49-F238E27FC236}">
                <a16:creationId xmlns:a16="http://schemas.microsoft.com/office/drawing/2014/main" id="{460421FB-9C80-2ECC-254A-AF9E63C78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0" y="2595563"/>
            <a:ext cx="8767763" cy="811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870" name="Image" descr="Image">
            <a:extLst>
              <a:ext uri="{FF2B5EF4-FFF2-40B4-BE49-F238E27FC236}">
                <a16:creationId xmlns:a16="http://schemas.microsoft.com/office/drawing/2014/main" id="{564DEB20-1771-7201-8B27-200956025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3650" y="3041650"/>
            <a:ext cx="5216525"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871" name="Image" descr="Image">
            <a:extLst>
              <a:ext uri="{FF2B5EF4-FFF2-40B4-BE49-F238E27FC236}">
                <a16:creationId xmlns:a16="http://schemas.microsoft.com/office/drawing/2014/main" id="{CDDB5C2B-5544-4447-2377-2C2E7C6C69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48213" y="7464425"/>
            <a:ext cx="61150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872" name="Image" descr="Image">
            <a:extLst>
              <a:ext uri="{FF2B5EF4-FFF2-40B4-BE49-F238E27FC236}">
                <a16:creationId xmlns:a16="http://schemas.microsoft.com/office/drawing/2014/main" id="{90BCF185-C266-0699-1275-9864EE98E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263" y="8518525"/>
            <a:ext cx="4783137"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Google Shape;66;p5">
            <a:extLst>
              <a:ext uri="{FF2B5EF4-FFF2-40B4-BE49-F238E27FC236}">
                <a16:creationId xmlns:a16="http://schemas.microsoft.com/office/drawing/2014/main" id="{73F8FE12-717F-B671-C1B0-8E556F79BC7D}"/>
              </a:ext>
            </a:extLst>
          </p:cNvPr>
          <p:cNvSpPr>
            <a:spLocks noGrp="1"/>
          </p:cNvSpPr>
          <p:nvPr>
            <p:ph type="title"/>
          </p:nvPr>
        </p:nvSpPr>
        <p:spPr>
          <a:xfrm>
            <a:off x="765175" y="263525"/>
            <a:ext cx="22853650" cy="2022475"/>
          </a:xfrm>
        </p:spPr>
        <p:txBody>
          <a:bodyPr/>
          <a:lstStyle/>
          <a:p>
            <a:r>
              <a:rPr lang="en-TR" altLang="en-TR"/>
              <a:t>Stack</a:t>
            </a:r>
          </a:p>
        </p:txBody>
      </p:sp>
      <p:sp>
        <p:nvSpPr>
          <p:cNvPr id="37890" name="Google Shape;67;p5">
            <a:extLst>
              <a:ext uri="{FF2B5EF4-FFF2-40B4-BE49-F238E27FC236}">
                <a16:creationId xmlns:a16="http://schemas.microsoft.com/office/drawing/2014/main" id="{7E5B55C4-9F41-5847-D08F-D2882C313565}"/>
              </a:ext>
            </a:extLst>
          </p:cNvPr>
          <p:cNvSpPr>
            <a:spLocks noGrp="1"/>
          </p:cNvSpPr>
          <p:nvPr>
            <p:ph type="body" idx="1"/>
          </p:nvPr>
        </p:nvSpPr>
        <p:spPr>
          <a:xfrm>
            <a:off x="838200" y="2606675"/>
            <a:ext cx="22707600" cy="9823450"/>
          </a:xfrm>
        </p:spPr>
        <p:txBody>
          <a:bodyPr/>
          <a:lstStyle/>
          <a:p>
            <a:pPr>
              <a:spcBef>
                <a:spcPct val="0"/>
              </a:spcBef>
            </a:pPr>
            <a:r>
              <a:rPr lang="en-US" altLang="en-TR"/>
              <a:t>The Stack data structure is used to operate on a stack. The index of the top item is 1. It is an important topic that you will study in the Data Structures course.</a:t>
            </a:r>
            <a:endParaRPr lang="en-TR" altLang="en-TR"/>
          </a:p>
        </p:txBody>
      </p:sp>
      <p:sp>
        <p:nvSpPr>
          <p:cNvPr id="37891" name="Google Shape;68;p5">
            <a:extLst>
              <a:ext uri="{FF2B5EF4-FFF2-40B4-BE49-F238E27FC236}">
                <a16:creationId xmlns:a16="http://schemas.microsoft.com/office/drawing/2014/main" id="{65D02AEA-C583-A3E7-7BD8-306B181E21C8}"/>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EE53192-5EF9-1B4D-8DF7-B92E8F05DD89}" type="slidenum">
              <a:rPr lang="en-TR" altLang="en-TR" sz="2400" smtClean="0">
                <a:solidFill>
                  <a:srgbClr val="888888"/>
                </a:solidFill>
              </a:rPr>
              <a:pPr/>
              <a:t>21</a:t>
            </a:fld>
            <a:endParaRPr lang="en-TR" altLang="en-TR" sz="2400">
              <a:solidFill>
                <a:srgbClr val="888888"/>
              </a:solidFill>
            </a:endParaRPr>
          </a:p>
        </p:txBody>
      </p:sp>
      <p:pic>
        <p:nvPicPr>
          <p:cNvPr id="37892" name="Image" descr="Image">
            <a:extLst>
              <a:ext uri="{FF2B5EF4-FFF2-40B4-BE49-F238E27FC236}">
                <a16:creationId xmlns:a16="http://schemas.microsoft.com/office/drawing/2014/main" id="{1865F0D7-A53A-2E03-7D2B-352B728EE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888" y="5597525"/>
            <a:ext cx="15303500" cy="639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7893" name="FirstElement (ilk eleman)">
            <a:extLst>
              <a:ext uri="{FF2B5EF4-FFF2-40B4-BE49-F238E27FC236}">
                <a16:creationId xmlns:a16="http://schemas.microsoft.com/office/drawing/2014/main" id="{5C034102-E5EF-C727-C281-DA9F2A72388D}"/>
              </a:ext>
            </a:extLst>
          </p:cNvPr>
          <p:cNvSpPr txBox="1">
            <a:spLocks noChangeArrowheads="1"/>
          </p:cNvSpPr>
          <p:nvPr/>
        </p:nvSpPr>
        <p:spPr bwMode="auto">
          <a:xfrm>
            <a:off x="17214850" y="10215563"/>
            <a:ext cx="39449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a:t>FirstElement (ilk eleman)</a:t>
            </a:r>
          </a:p>
        </p:txBody>
      </p:sp>
      <p:sp>
        <p:nvSpPr>
          <p:cNvPr id="37894" name="1…">
            <a:extLst>
              <a:ext uri="{FF2B5EF4-FFF2-40B4-BE49-F238E27FC236}">
                <a16:creationId xmlns:a16="http://schemas.microsoft.com/office/drawing/2014/main" id="{3AA6A85C-480C-09D6-7095-3340E81FA85F}"/>
              </a:ext>
            </a:extLst>
          </p:cNvPr>
          <p:cNvSpPr txBox="1">
            <a:spLocks noChangeArrowheads="1"/>
          </p:cNvSpPr>
          <p:nvPr/>
        </p:nvSpPr>
        <p:spPr bwMode="auto">
          <a:xfrm>
            <a:off x="14087475" y="7797800"/>
            <a:ext cx="373063"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5100"/>
              <a:t>1</a:t>
            </a:r>
          </a:p>
          <a:p>
            <a:r>
              <a:rPr lang="en-TR" altLang="en-TR" sz="5100"/>
              <a:t>2</a:t>
            </a:r>
          </a:p>
          <a:p>
            <a:r>
              <a:rPr lang="en-TR" altLang="en-TR" sz="5100"/>
              <a:t>3</a:t>
            </a:r>
          </a:p>
          <a:p>
            <a:r>
              <a:rPr lang="en-TR" altLang="en-TR" sz="5100"/>
              <a:t>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Google Shape;66;p5">
            <a:extLst>
              <a:ext uri="{FF2B5EF4-FFF2-40B4-BE49-F238E27FC236}">
                <a16:creationId xmlns:a16="http://schemas.microsoft.com/office/drawing/2014/main" id="{F592275E-CDF9-9D74-4760-CDDAAE5DF12D}"/>
              </a:ext>
            </a:extLst>
          </p:cNvPr>
          <p:cNvSpPr>
            <a:spLocks noGrp="1"/>
          </p:cNvSpPr>
          <p:nvPr>
            <p:ph type="title"/>
          </p:nvPr>
        </p:nvSpPr>
        <p:spPr>
          <a:xfrm>
            <a:off x="765175" y="263525"/>
            <a:ext cx="22853650" cy="2022475"/>
          </a:xfrm>
        </p:spPr>
        <p:txBody>
          <a:bodyPr/>
          <a:lstStyle/>
          <a:p>
            <a:r>
              <a:rPr lang="en-TR" altLang="en-TR"/>
              <a:t>Stack</a:t>
            </a:r>
          </a:p>
        </p:txBody>
      </p:sp>
      <p:sp>
        <p:nvSpPr>
          <p:cNvPr id="144" name="Google Shape;67;p5">
            <a:extLst>
              <a:ext uri="{FF2B5EF4-FFF2-40B4-BE49-F238E27FC236}">
                <a16:creationId xmlns:a16="http://schemas.microsoft.com/office/drawing/2014/main" id="{EAF9F959-3240-4554-7CD2-190A9B9B518D}"/>
              </a:ext>
            </a:extLst>
          </p:cNvPr>
          <p:cNvSpPr txBox="1">
            <a:spLocks noGrp="1"/>
          </p:cNvSpPr>
          <p:nvPr>
            <p:ph type="body" idx="1"/>
          </p:nvPr>
        </p:nvSpPr>
        <p:spPr>
          <a:xfrm>
            <a:off x="838200" y="2606675"/>
            <a:ext cx="22707600" cy="9823450"/>
          </a:xfrm>
        </p:spPr>
        <p:txBody>
          <a:bodyPr/>
          <a:lstStyle/>
          <a:p>
            <a:pPr>
              <a:spcBef>
                <a:spcPct val="0"/>
              </a:spcBef>
            </a:pPr>
            <a:r>
              <a:rPr lang="en-US" altLang="en-TR"/>
              <a:t>Create a stack</a:t>
            </a:r>
            <a:endParaRPr lang="en-TR" altLang="en-TR"/>
          </a:p>
          <a:p>
            <a:pPr>
              <a:spcBef>
                <a:spcPct val="0"/>
              </a:spcBef>
              <a:buSzTx/>
              <a:buFontTx/>
              <a:buNone/>
            </a:pPr>
            <a:r>
              <a:rPr lang="en-TR" altLang="en-TR" sz="5200">
                <a:latin typeface="Courier New" panose="02070309020205020404" pitchFamily="49" charset="0"/>
                <a:cs typeface="Courier New" panose="02070309020205020404" pitchFamily="49" charset="0"/>
                <a:sym typeface="Courier New" panose="02070309020205020404" pitchFamily="49" charset="0"/>
              </a:rPr>
              <a:t>		Stack&lt;String&gt; </a:t>
            </a: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stackA</a:t>
            </a:r>
            <a:r>
              <a:rPr lang="en-TR" altLang="en-TR" sz="5200">
                <a:latin typeface="Courier New" panose="02070309020205020404" pitchFamily="49" charset="0"/>
                <a:cs typeface="Courier New" panose="02070309020205020404" pitchFamily="49" charset="0"/>
                <a:sym typeface="Courier New" panose="02070309020205020404" pitchFamily="49" charset="0"/>
              </a:rPr>
              <a:t> = </a:t>
            </a:r>
            <a:r>
              <a:rPr lang="en-TR" altLang="en-TR" sz="52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5200">
                <a:latin typeface="Courier New" panose="02070309020205020404" pitchFamily="49" charset="0"/>
                <a:cs typeface="Courier New" panose="02070309020205020404" pitchFamily="49" charset="0"/>
                <a:sym typeface="Courier New" panose="02070309020205020404" pitchFamily="49" charset="0"/>
              </a:rPr>
              <a:t> Stack&lt;String&gt;();</a:t>
            </a:r>
          </a:p>
          <a:p>
            <a:pPr>
              <a:spcBef>
                <a:spcPct val="0"/>
              </a:spcBef>
              <a:buSzTx/>
              <a:buFontTx/>
              <a:buNone/>
            </a:pPr>
            <a:endParaRPr lang="en-TR" altLang="en-TR" sz="5200">
              <a:latin typeface="Courier New" panose="02070309020205020404" pitchFamily="49" charset="0"/>
              <a:cs typeface="Courier New" panose="02070309020205020404" pitchFamily="49" charset="0"/>
              <a:sym typeface="Courier New" panose="02070309020205020404" pitchFamily="49" charset="0"/>
            </a:endParaRPr>
          </a:p>
          <a:p>
            <a:pPr>
              <a:spcBef>
                <a:spcPct val="0"/>
              </a:spcBef>
            </a:pPr>
            <a:r>
              <a:rPr lang="en-US" altLang="en-TR"/>
              <a:t>Add elements to the stack</a:t>
            </a:r>
            <a:endParaRPr lang="en-TR" altLang="en-TR"/>
          </a:p>
          <a:p>
            <a:pPr>
              <a:spcBef>
                <a:spcPct val="0"/>
              </a:spcBef>
              <a:buSzTx/>
              <a:buFontTx/>
              <a:buNone/>
            </a:pPr>
            <a:r>
              <a:rPr lang="en-TR" altLang="en-TR" sz="4600">
                <a:latin typeface="Courier New" panose="02070309020205020404" pitchFamily="49" charset="0"/>
                <a:cs typeface="Courier New" panose="02070309020205020404" pitchFamily="49" charset="0"/>
                <a:sym typeface="Courier New" panose="02070309020205020404" pitchFamily="49" charset="0"/>
              </a:rPr>
              <a:t>		</a:t>
            </a:r>
            <a:r>
              <a:rPr lang="en-US" altLang="en-TR" sz="4600">
                <a:solidFill>
                  <a:srgbClr val="7E504F"/>
                </a:solidFill>
                <a:latin typeface="Courier New" panose="02070309020205020404" pitchFamily="49" charset="0"/>
                <a:cs typeface="Courier New" panose="02070309020205020404" pitchFamily="49" charset="0"/>
                <a:sym typeface="Courier New" panose="02070309020205020404" pitchFamily="49" charset="0"/>
              </a:rPr>
              <a:t>stackA</a:t>
            </a:r>
            <a:r>
              <a:rPr lang="en-TR" altLang="en-TR" sz="4600">
                <a:latin typeface="Courier New" panose="02070309020205020404" pitchFamily="49" charset="0"/>
                <a:cs typeface="Courier New" panose="02070309020205020404" pitchFamily="49" charset="0"/>
                <a:sym typeface="Courier New" panose="02070309020205020404" pitchFamily="49" charset="0"/>
              </a:rPr>
              <a:t>.push(</a:t>
            </a:r>
            <a:r>
              <a:rPr lang="en-TR" altLang="en-TR" sz="4600">
                <a:solidFill>
                  <a:srgbClr val="3933FF"/>
                </a:solidFill>
                <a:latin typeface="Courier New" panose="02070309020205020404" pitchFamily="49" charset="0"/>
                <a:cs typeface="Courier New" panose="02070309020205020404" pitchFamily="49" charset="0"/>
                <a:sym typeface="Courier New" panose="02070309020205020404" pitchFamily="49" charset="0"/>
              </a:rPr>
              <a:t>"1"</a:t>
            </a:r>
            <a:r>
              <a:rPr lang="en-TR" altLang="en-TR" sz="4600">
                <a:latin typeface="Courier New" panose="02070309020205020404" pitchFamily="49" charset="0"/>
                <a:cs typeface="Courier New" panose="02070309020205020404" pitchFamily="49" charset="0"/>
                <a:sym typeface="Courier New" panose="02070309020205020404" pitchFamily="49" charset="0"/>
              </a:rPr>
              <a:t>);</a:t>
            </a:r>
          </a:p>
        </p:txBody>
      </p:sp>
      <p:sp>
        <p:nvSpPr>
          <p:cNvPr id="38915" name="Google Shape;68;p5">
            <a:extLst>
              <a:ext uri="{FF2B5EF4-FFF2-40B4-BE49-F238E27FC236}">
                <a16:creationId xmlns:a16="http://schemas.microsoft.com/office/drawing/2014/main" id="{D4AD5523-9C4E-5F4C-E728-B39161265F06}"/>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586A22C2-619E-DB45-B953-E334B487C6B9}" type="slidenum">
              <a:rPr lang="en-TR" altLang="en-TR" sz="2400" smtClean="0">
                <a:solidFill>
                  <a:srgbClr val="888888"/>
                </a:solidFill>
              </a:rPr>
              <a:pPr/>
              <a:t>22</a:t>
            </a:fld>
            <a:endParaRPr lang="en-TR" altLang="en-TR" sz="2400">
              <a:solidFill>
                <a:srgbClr val="888888"/>
              </a:solidFill>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Google Shape;90;p8">
            <a:extLst>
              <a:ext uri="{FF2B5EF4-FFF2-40B4-BE49-F238E27FC236}">
                <a16:creationId xmlns:a16="http://schemas.microsoft.com/office/drawing/2014/main" id="{44C424F9-736A-A411-5757-8E99CF2EDCD9}"/>
              </a:ext>
            </a:extLst>
          </p:cNvPr>
          <p:cNvSpPr>
            <a:spLocks noGrp="1"/>
          </p:cNvSpPr>
          <p:nvPr>
            <p:ph type="title"/>
          </p:nvPr>
        </p:nvSpPr>
        <p:spPr>
          <a:xfrm>
            <a:off x="765175" y="263525"/>
            <a:ext cx="22853650" cy="2022475"/>
          </a:xfrm>
        </p:spPr>
        <p:txBody>
          <a:bodyPr/>
          <a:lstStyle/>
          <a:p>
            <a:r>
              <a:rPr lang="en-TR" altLang="en-TR" sz="6400"/>
              <a:t>Stack </a:t>
            </a:r>
            <a:br>
              <a:rPr lang="en-TR" altLang="en-TR" sz="6400"/>
            </a:br>
            <a:r>
              <a:rPr lang="en-US" altLang="en-TR" sz="4800">
                <a:solidFill>
                  <a:srgbClr val="00B050"/>
                </a:solidFill>
              </a:rPr>
              <a:t>Example</a:t>
            </a:r>
            <a:endParaRPr lang="en-TR" altLang="en-TR" sz="4800">
              <a:solidFill>
                <a:srgbClr val="00B050"/>
              </a:solidFill>
            </a:endParaRPr>
          </a:p>
        </p:txBody>
      </p:sp>
      <p:sp>
        <p:nvSpPr>
          <p:cNvPr id="39938" name="Google Shape;91;p8">
            <a:extLst>
              <a:ext uri="{FF2B5EF4-FFF2-40B4-BE49-F238E27FC236}">
                <a16:creationId xmlns:a16="http://schemas.microsoft.com/office/drawing/2014/main" id="{F1DC18D2-5B7D-3295-CB4B-7E28615BA2A3}"/>
              </a:ext>
            </a:extLst>
          </p:cNvPr>
          <p:cNvSpPr>
            <a:spLocks noGrp="1"/>
          </p:cNvSpPr>
          <p:nvPr>
            <p:ph type="body" idx="1"/>
          </p:nvPr>
        </p:nvSpPr>
        <p:spPr>
          <a:xfrm>
            <a:off x="838200" y="2606675"/>
            <a:ext cx="22707600" cy="9823450"/>
          </a:xfrm>
        </p:spPr>
        <p:txBody>
          <a:bodyPr/>
          <a:lstStyle/>
          <a:p>
            <a:pPr>
              <a:spcBef>
                <a:spcPct val="0"/>
              </a:spcBef>
            </a:pPr>
            <a:r>
              <a:rPr lang="en-US" altLang="en-TR"/>
              <a:t>For example, let's create a program that adds elements to the stack and writes its elements to the console.</a:t>
            </a:r>
            <a:endParaRPr lang="en-TR" altLang="en-TR"/>
          </a:p>
        </p:txBody>
      </p:sp>
      <p:sp>
        <p:nvSpPr>
          <p:cNvPr id="39939" name="Google Shape;92;p8">
            <a:extLst>
              <a:ext uri="{FF2B5EF4-FFF2-40B4-BE49-F238E27FC236}">
                <a16:creationId xmlns:a16="http://schemas.microsoft.com/office/drawing/2014/main" id="{DCA94FFB-CA60-25A9-ADF4-64952CA022E2}"/>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6CC9FDCC-652B-2542-9BDB-C818FEEABC40}" type="slidenum">
              <a:rPr lang="en-TR" altLang="en-TR" sz="2400" smtClean="0">
                <a:solidFill>
                  <a:srgbClr val="888888"/>
                </a:solidFill>
              </a:rPr>
              <a:pPr/>
              <a:t>23</a:t>
            </a:fld>
            <a:endParaRPr lang="en-TR" altLang="en-TR" sz="2400">
              <a:solidFill>
                <a:srgbClr val="888888"/>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Google Shape;97;p9">
            <a:extLst>
              <a:ext uri="{FF2B5EF4-FFF2-40B4-BE49-F238E27FC236}">
                <a16:creationId xmlns:a16="http://schemas.microsoft.com/office/drawing/2014/main" id="{C5BFC6F0-01EE-5D51-D9BE-13BA79A775E2}"/>
              </a:ext>
            </a:extLst>
          </p:cNvPr>
          <p:cNvSpPr>
            <a:spLocks noGrp="1"/>
          </p:cNvSpPr>
          <p:nvPr>
            <p:ph type="title"/>
          </p:nvPr>
        </p:nvSpPr>
        <p:spPr>
          <a:xfrm>
            <a:off x="765175" y="263525"/>
            <a:ext cx="22853650" cy="2022475"/>
          </a:xfrm>
        </p:spPr>
        <p:txBody>
          <a:bodyPr/>
          <a:lstStyle/>
          <a:p>
            <a:r>
              <a:rPr lang="en-TR" altLang="en-TR"/>
              <a:t>Stack </a:t>
            </a:r>
            <a:br>
              <a:rPr lang="en-TR" altLang="en-TR"/>
            </a:br>
            <a:r>
              <a:rPr lang="en-US" altLang="en-TR" sz="4800">
                <a:solidFill>
                  <a:srgbClr val="00B050"/>
                </a:solidFill>
              </a:rPr>
              <a:t>Example</a:t>
            </a:r>
            <a:endParaRPr lang="en-TR" altLang="en-TR" sz="4800">
              <a:solidFill>
                <a:srgbClr val="00B050"/>
              </a:solidFill>
            </a:endParaRPr>
          </a:p>
        </p:txBody>
      </p:sp>
      <p:sp>
        <p:nvSpPr>
          <p:cNvPr id="152" name="Google Shape;98;p9">
            <a:extLst>
              <a:ext uri="{FF2B5EF4-FFF2-40B4-BE49-F238E27FC236}">
                <a16:creationId xmlns:a16="http://schemas.microsoft.com/office/drawing/2014/main" id="{F7BEEA5D-0B13-8301-1479-3860A73A84DB}"/>
              </a:ext>
            </a:extLst>
          </p:cNvPr>
          <p:cNvSpPr txBox="1">
            <a:spLocks noGrp="1"/>
          </p:cNvSpPr>
          <p:nvPr>
            <p:ph type="body" idx="1"/>
          </p:nvPr>
        </p:nvSpPr>
        <p:spPr>
          <a:xfrm>
            <a:off x="838200" y="2606675"/>
            <a:ext cx="22707600" cy="9823450"/>
          </a:xfrm>
        </p:spPr>
        <p:txBody>
          <a:bodyPr/>
          <a:lstStyle/>
          <a:p>
            <a:pPr marL="0" indent="0" defTabSz="416052">
              <a:spcBef>
                <a:spcPts val="0"/>
              </a:spcBef>
              <a:buSzTx/>
              <a:buFontTx/>
              <a:buNone/>
              <a:defRPr sz="3276">
                <a:latin typeface="Courier New"/>
                <a:ea typeface="Courier New"/>
                <a:cs typeface="Courier New"/>
                <a:sym typeface="Courier New"/>
              </a:defRPr>
            </a:pPr>
            <a:r>
              <a:rPr sz="3276" b="1" dirty="0">
                <a:solidFill>
                  <a:srgbClr val="931A68"/>
                </a:solidFill>
                <a:latin typeface="Courier New"/>
                <a:ea typeface="Courier New"/>
                <a:cs typeface="Courier New"/>
                <a:sym typeface="Courier New"/>
              </a:rPr>
              <a:t>import</a:t>
            </a:r>
            <a:r>
              <a:rPr sz="3276" dirty="0">
                <a:latin typeface="Courier New"/>
                <a:ea typeface="Courier New"/>
                <a:cs typeface="Courier New"/>
                <a:sym typeface="Courier New"/>
              </a:rPr>
              <a:t> </a:t>
            </a:r>
            <a:r>
              <a:rPr sz="3276" dirty="0" err="1">
                <a:latin typeface="Courier New"/>
                <a:ea typeface="Courier New"/>
                <a:cs typeface="Courier New"/>
                <a:sym typeface="Courier New"/>
              </a:rPr>
              <a:t>java.util</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b="1" dirty="0">
                <a:solidFill>
                  <a:srgbClr val="931A68"/>
                </a:solidFill>
                <a:latin typeface="Courier New"/>
                <a:ea typeface="Courier New"/>
                <a:cs typeface="Courier New"/>
                <a:sym typeface="Courier New"/>
              </a:rPr>
              <a:t>public</a:t>
            </a:r>
            <a:r>
              <a:rPr sz="3276" dirty="0">
                <a:latin typeface="Courier New"/>
                <a:ea typeface="Courier New"/>
                <a:cs typeface="Courier New"/>
                <a:sym typeface="Courier New"/>
              </a:rPr>
              <a:t> </a:t>
            </a:r>
            <a:r>
              <a:rPr sz="3276" b="1" dirty="0">
                <a:solidFill>
                  <a:srgbClr val="931A68"/>
                </a:solidFill>
                <a:latin typeface="Courier New"/>
                <a:ea typeface="Courier New"/>
                <a:cs typeface="Courier New"/>
                <a:sym typeface="Courier New"/>
              </a:rPr>
              <a:t>class</a:t>
            </a:r>
            <a:r>
              <a:rPr sz="3276" dirty="0">
                <a:latin typeface="Courier New"/>
                <a:ea typeface="Courier New"/>
                <a:cs typeface="Courier New"/>
                <a:sym typeface="Courier New"/>
              </a:rPr>
              <a:t> </a:t>
            </a:r>
            <a:r>
              <a:rPr lang="tr-TR" sz="3276" dirty="0" err="1">
                <a:latin typeface="Courier New"/>
                <a:ea typeface="Courier New"/>
                <a:cs typeface="Courier New"/>
                <a:sym typeface="Courier New"/>
              </a:rPr>
              <a:t>StackExample</a:t>
            </a:r>
            <a:r>
              <a:rPr sz="3276" dirty="0">
                <a:latin typeface="Courier New"/>
                <a:ea typeface="Courier New"/>
                <a:cs typeface="Courier New"/>
                <a:sym typeface="Courier New"/>
              </a:rPr>
              <a:t> {</a:t>
            </a:r>
          </a:p>
          <a:p>
            <a:pPr marL="0" indent="0" defTabSz="416052">
              <a:spcBef>
                <a:spcPts val="0"/>
              </a:spcBef>
              <a:buSzTx/>
              <a:buFontTx/>
              <a:buNone/>
              <a:defRPr sz="3276">
                <a:latin typeface="Courier New"/>
                <a:ea typeface="Courier New"/>
                <a:cs typeface="Courier New"/>
                <a:sym typeface="Courier New"/>
              </a:defRPr>
            </a:pPr>
            <a:endParaRPr sz="3276" dirty="0">
              <a:latin typeface="Courier New"/>
              <a:ea typeface="Courier New"/>
              <a:cs typeface="Courier New"/>
              <a:sym typeface="Courier New"/>
            </a:endParaRP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b="1" dirty="0">
                <a:solidFill>
                  <a:srgbClr val="931A68"/>
                </a:solidFill>
                <a:latin typeface="Courier New"/>
                <a:ea typeface="Courier New"/>
                <a:cs typeface="Courier New"/>
                <a:sym typeface="Courier New"/>
              </a:rPr>
              <a:t>public</a:t>
            </a:r>
            <a:r>
              <a:rPr sz="3276" dirty="0">
                <a:latin typeface="Courier New"/>
                <a:ea typeface="Courier New"/>
                <a:cs typeface="Courier New"/>
                <a:sym typeface="Courier New"/>
              </a:rPr>
              <a:t> </a:t>
            </a:r>
            <a:r>
              <a:rPr sz="3276" b="1" dirty="0">
                <a:solidFill>
                  <a:srgbClr val="931A68"/>
                </a:solidFill>
                <a:latin typeface="Courier New"/>
                <a:ea typeface="Courier New"/>
                <a:cs typeface="Courier New"/>
                <a:sym typeface="Courier New"/>
              </a:rPr>
              <a:t>static</a:t>
            </a:r>
            <a:r>
              <a:rPr sz="3276" dirty="0">
                <a:latin typeface="Courier New"/>
                <a:ea typeface="Courier New"/>
                <a:cs typeface="Courier New"/>
                <a:sym typeface="Courier New"/>
              </a:rPr>
              <a:t> </a:t>
            </a:r>
            <a:r>
              <a:rPr sz="3276" b="1" dirty="0">
                <a:solidFill>
                  <a:srgbClr val="931A68"/>
                </a:solidFill>
                <a:latin typeface="Courier New"/>
                <a:ea typeface="Courier New"/>
                <a:cs typeface="Courier New"/>
                <a:sym typeface="Courier New"/>
              </a:rPr>
              <a:t>void</a:t>
            </a:r>
            <a:r>
              <a:rPr sz="3276" dirty="0">
                <a:latin typeface="Courier New"/>
                <a:ea typeface="Courier New"/>
                <a:cs typeface="Courier New"/>
                <a:sym typeface="Courier New"/>
              </a:rPr>
              <a:t> main(String[] </a:t>
            </a:r>
            <a:r>
              <a:rPr sz="3276" dirty="0" err="1">
                <a:solidFill>
                  <a:srgbClr val="7E504F"/>
                </a:solidFill>
                <a:latin typeface="Courier New"/>
                <a:ea typeface="Courier New"/>
                <a:cs typeface="Courier New"/>
                <a:sym typeface="Courier New"/>
              </a:rPr>
              <a:t>args</a:t>
            </a:r>
            <a:r>
              <a:rPr sz="3276" dirty="0">
                <a:latin typeface="Courier New"/>
                <a:ea typeface="Courier New"/>
                <a:cs typeface="Courier New"/>
                <a:sym typeface="Courier New"/>
              </a:rPr>
              <a:t>) {</a:t>
            </a:r>
          </a:p>
          <a:p>
            <a:pPr marL="0" indent="0" defTabSz="416052">
              <a:spcBef>
                <a:spcPts val="0"/>
              </a:spcBef>
              <a:buSzTx/>
              <a:buFontTx/>
              <a:buNone/>
              <a:defRPr sz="3276">
                <a:latin typeface="Courier New"/>
                <a:ea typeface="Courier New"/>
                <a:cs typeface="Courier New"/>
                <a:sym typeface="Courier New"/>
              </a:defRPr>
            </a:pPr>
            <a:endParaRPr sz="3276" dirty="0">
              <a:latin typeface="Courier New"/>
              <a:ea typeface="Courier New"/>
              <a:cs typeface="Courier New"/>
              <a:sym typeface="Courier New"/>
            </a:endParaRP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Stack&lt;String&gt; </a:t>
            </a:r>
            <a:r>
              <a:rPr lang="en-US" sz="3276" dirty="0" err="1">
                <a:solidFill>
                  <a:srgbClr val="7E504F"/>
                </a:solidFill>
                <a:latin typeface="Courier New"/>
                <a:ea typeface="Courier New"/>
                <a:cs typeface="Courier New"/>
                <a:sym typeface="Courier New"/>
              </a:rPr>
              <a:t>stackA</a:t>
            </a:r>
            <a:r>
              <a:rPr sz="3276" dirty="0">
                <a:latin typeface="Courier New"/>
                <a:ea typeface="Courier New"/>
                <a:cs typeface="Courier New"/>
                <a:sym typeface="Courier New"/>
              </a:rPr>
              <a:t> = </a:t>
            </a:r>
            <a:r>
              <a:rPr sz="3276" b="1" dirty="0">
                <a:solidFill>
                  <a:srgbClr val="931A68"/>
                </a:solidFill>
                <a:latin typeface="Courier New"/>
                <a:ea typeface="Courier New"/>
                <a:cs typeface="Courier New"/>
                <a:sym typeface="Courier New"/>
              </a:rPr>
              <a:t>new</a:t>
            </a:r>
            <a:r>
              <a:rPr sz="3276" dirty="0">
                <a:latin typeface="Courier New"/>
                <a:ea typeface="Courier New"/>
                <a:cs typeface="Courier New"/>
                <a:sym typeface="Courier New"/>
              </a:rPr>
              <a:t> Stack&lt;String&gt;();</a:t>
            </a:r>
          </a:p>
          <a:p>
            <a:pPr marL="0" indent="0" defTabSz="416052">
              <a:spcBef>
                <a:spcPts val="0"/>
              </a:spcBef>
              <a:buSzTx/>
              <a:buFontTx/>
              <a:buNone/>
              <a:defRPr sz="3276">
                <a:latin typeface="Courier New"/>
                <a:ea typeface="Courier New"/>
                <a:cs typeface="Courier New"/>
                <a:sym typeface="Courier New"/>
              </a:defRPr>
            </a:pPr>
            <a:endParaRPr sz="3276" dirty="0">
              <a:latin typeface="Courier New"/>
              <a:ea typeface="Courier New"/>
              <a:cs typeface="Courier New"/>
              <a:sym typeface="Courier New"/>
            </a:endParaRP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.push</a:t>
            </a:r>
            <a:r>
              <a:rPr sz="3276" dirty="0">
                <a:latin typeface="Courier New"/>
                <a:ea typeface="Courier New"/>
                <a:cs typeface="Courier New"/>
                <a:sym typeface="Courier New"/>
              </a:rPr>
              <a:t>(</a:t>
            </a:r>
            <a:r>
              <a:rPr sz="3276" dirty="0">
                <a:solidFill>
                  <a:srgbClr val="3933FF"/>
                </a:solidFill>
                <a:latin typeface="Courier New"/>
                <a:ea typeface="Courier New"/>
                <a:cs typeface="Courier New"/>
                <a:sym typeface="Courier New"/>
              </a:rPr>
              <a:t>"1"</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.push</a:t>
            </a:r>
            <a:r>
              <a:rPr sz="3276" dirty="0">
                <a:latin typeface="Courier New"/>
                <a:ea typeface="Courier New"/>
                <a:cs typeface="Courier New"/>
                <a:sym typeface="Courier New"/>
              </a:rPr>
              <a:t>(</a:t>
            </a:r>
            <a:r>
              <a:rPr sz="3276" dirty="0">
                <a:solidFill>
                  <a:srgbClr val="3933FF"/>
                </a:solidFill>
                <a:latin typeface="Courier New"/>
                <a:ea typeface="Courier New"/>
                <a:cs typeface="Courier New"/>
                <a:sym typeface="Courier New"/>
              </a:rPr>
              <a:t>"2"</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.push</a:t>
            </a:r>
            <a:r>
              <a:rPr sz="3276" dirty="0">
                <a:latin typeface="Courier New"/>
                <a:ea typeface="Courier New"/>
                <a:cs typeface="Courier New"/>
                <a:sym typeface="Courier New"/>
              </a:rPr>
              <a:t>(</a:t>
            </a:r>
            <a:r>
              <a:rPr sz="3276" dirty="0">
                <a:solidFill>
                  <a:srgbClr val="3933FF"/>
                </a:solidFill>
                <a:latin typeface="Courier New"/>
                <a:ea typeface="Courier New"/>
                <a:cs typeface="Courier New"/>
                <a:sym typeface="Courier New"/>
              </a:rPr>
              <a:t>"3"</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dirty="0" err="1">
                <a:latin typeface="Courier New"/>
                <a:ea typeface="Courier New"/>
                <a:cs typeface="Courier New"/>
                <a:sym typeface="Courier New"/>
              </a:rPr>
              <a:t>System.</a:t>
            </a:r>
            <a:r>
              <a:rPr sz="3276" b="1" i="1" dirty="0" err="1">
                <a:solidFill>
                  <a:srgbClr val="0326CC"/>
                </a:solidFill>
                <a:latin typeface="Courier New"/>
                <a:ea typeface="Courier New"/>
                <a:cs typeface="Courier New"/>
                <a:sym typeface="Courier New"/>
              </a:rPr>
              <a:t>out</a:t>
            </a:r>
            <a:r>
              <a:rPr sz="3276" dirty="0" err="1">
                <a:latin typeface="Courier New"/>
                <a:ea typeface="Courier New"/>
                <a:cs typeface="Courier New"/>
                <a:sym typeface="Courier New"/>
              </a:rPr>
              <a:t>.println</a:t>
            </a:r>
            <a:r>
              <a:rPr sz="3276" dirty="0">
                <a:latin typeface="Courier New"/>
                <a:ea typeface="Courier New"/>
                <a:cs typeface="Courier New"/>
                <a:sym typeface="Courier New"/>
              </a:rPr>
              <a:t>(</a:t>
            </a:r>
            <a:r>
              <a:rPr lang="en-US" sz="3276" dirty="0" err="1">
                <a:solidFill>
                  <a:srgbClr val="7E504F"/>
                </a:solidFill>
                <a:latin typeface="Courier New"/>
                <a:ea typeface="Courier New"/>
                <a:cs typeface="Courier New"/>
                <a:sym typeface="Courier New"/>
              </a:rPr>
              <a:t>stackA</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endParaRPr sz="3276" dirty="0">
              <a:latin typeface="Courier New"/>
              <a:ea typeface="Courier New"/>
              <a:cs typeface="Courier New"/>
              <a:sym typeface="Courier New"/>
            </a:endParaRP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b="1" dirty="0">
                <a:solidFill>
                  <a:srgbClr val="931A68"/>
                </a:solidFill>
                <a:latin typeface="Courier New"/>
                <a:ea typeface="Courier New"/>
                <a:cs typeface="Courier New"/>
                <a:sym typeface="Courier New"/>
              </a:rPr>
              <a:t>int</a:t>
            </a:r>
            <a:r>
              <a:rPr sz="3276" dirty="0">
                <a:latin typeface="Courier New"/>
                <a:ea typeface="Courier New"/>
                <a:cs typeface="Courier New"/>
                <a:sym typeface="Courier New"/>
              </a:rPr>
              <a:t> </a:t>
            </a:r>
            <a:r>
              <a:rPr lang="en-US" sz="3276" dirty="0">
                <a:solidFill>
                  <a:srgbClr val="7E504F"/>
                </a:solidFill>
                <a:latin typeface="Courier New"/>
                <a:ea typeface="Courier New"/>
                <a:cs typeface="Courier New"/>
                <a:sym typeface="Courier New"/>
              </a:rPr>
              <a:t>index</a:t>
            </a:r>
            <a:r>
              <a:rPr sz="3276" dirty="0">
                <a:latin typeface="Courier New"/>
                <a:ea typeface="Courier New"/>
                <a:cs typeface="Courier New"/>
                <a:sym typeface="Courier New"/>
              </a:rPr>
              <a:t> = </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.search</a:t>
            </a:r>
            <a:r>
              <a:rPr sz="3276" dirty="0">
                <a:latin typeface="Courier New"/>
                <a:ea typeface="Courier New"/>
                <a:cs typeface="Courier New"/>
                <a:sym typeface="Courier New"/>
              </a:rPr>
              <a:t>(</a:t>
            </a:r>
            <a:r>
              <a:rPr sz="3276" dirty="0">
                <a:solidFill>
                  <a:srgbClr val="3933FF"/>
                </a:solidFill>
                <a:latin typeface="Courier New"/>
                <a:ea typeface="Courier New"/>
                <a:cs typeface="Courier New"/>
                <a:sym typeface="Courier New"/>
              </a:rPr>
              <a:t>"3"</a:t>
            </a:r>
            <a:r>
              <a:rPr sz="3276" dirty="0">
                <a:latin typeface="Courier New"/>
                <a:ea typeface="Courier New"/>
                <a:cs typeface="Courier New"/>
                <a:sym typeface="Courier New"/>
              </a:rPr>
              <a:t>); </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dirty="0" err="1">
                <a:latin typeface="Courier New"/>
                <a:ea typeface="Courier New"/>
                <a:cs typeface="Courier New"/>
                <a:sym typeface="Courier New"/>
              </a:rPr>
              <a:t>System.</a:t>
            </a:r>
            <a:r>
              <a:rPr sz="3276" b="1" i="1" dirty="0" err="1">
                <a:solidFill>
                  <a:srgbClr val="0326CC"/>
                </a:solidFill>
                <a:latin typeface="Courier New"/>
                <a:ea typeface="Courier New"/>
                <a:cs typeface="Courier New"/>
                <a:sym typeface="Courier New"/>
              </a:rPr>
              <a:t>out</a:t>
            </a:r>
            <a:r>
              <a:rPr sz="3276" dirty="0" err="1">
                <a:latin typeface="Courier New"/>
                <a:ea typeface="Courier New"/>
                <a:cs typeface="Courier New"/>
                <a:sym typeface="Courier New"/>
              </a:rPr>
              <a:t>.println</a:t>
            </a:r>
            <a:r>
              <a:rPr sz="3276" dirty="0">
                <a:latin typeface="Courier New"/>
                <a:ea typeface="Courier New"/>
                <a:cs typeface="Courier New"/>
                <a:sym typeface="Courier New"/>
              </a:rPr>
              <a:t>(</a:t>
            </a:r>
            <a:r>
              <a:rPr lang="en-US" sz="3276" dirty="0">
                <a:solidFill>
                  <a:srgbClr val="7E504F"/>
                </a:solidFill>
                <a:latin typeface="Courier New"/>
                <a:ea typeface="Courier New"/>
                <a:cs typeface="Courier New"/>
                <a:sym typeface="Courier New"/>
              </a:rPr>
              <a:t>index</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dirty="0" err="1">
                <a:latin typeface="Courier New"/>
                <a:ea typeface="Courier New"/>
                <a:cs typeface="Courier New"/>
                <a:sym typeface="Courier New"/>
              </a:rPr>
              <a:t>System.</a:t>
            </a:r>
            <a:r>
              <a:rPr sz="3276" b="1" i="1" dirty="0" err="1">
                <a:solidFill>
                  <a:srgbClr val="0326CC"/>
                </a:solidFill>
                <a:latin typeface="Courier New"/>
                <a:ea typeface="Courier New"/>
                <a:cs typeface="Courier New"/>
                <a:sym typeface="Courier New"/>
              </a:rPr>
              <a:t>out</a:t>
            </a:r>
            <a:r>
              <a:rPr sz="3276" dirty="0" err="1">
                <a:latin typeface="Courier New"/>
                <a:ea typeface="Courier New"/>
                <a:cs typeface="Courier New"/>
                <a:sym typeface="Courier New"/>
              </a:rPr>
              <a:t>.println</a:t>
            </a:r>
            <a:r>
              <a:rPr sz="3276" dirty="0">
                <a:latin typeface="Courier New"/>
                <a:ea typeface="Courier New"/>
                <a:cs typeface="Courier New"/>
                <a:sym typeface="Courier New"/>
              </a:rPr>
              <a:t>(</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.peek</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r>
              <a:rPr sz="3276" dirty="0" err="1">
                <a:latin typeface="Courier New"/>
                <a:ea typeface="Courier New"/>
                <a:cs typeface="Courier New"/>
                <a:sym typeface="Courier New"/>
              </a:rPr>
              <a:t>System.</a:t>
            </a:r>
            <a:r>
              <a:rPr sz="3276" b="1" i="1" dirty="0" err="1">
                <a:solidFill>
                  <a:srgbClr val="0326CC"/>
                </a:solidFill>
                <a:latin typeface="Courier New"/>
                <a:ea typeface="Courier New"/>
                <a:cs typeface="Courier New"/>
                <a:sym typeface="Courier New"/>
              </a:rPr>
              <a:t>out</a:t>
            </a:r>
            <a:r>
              <a:rPr sz="3276" dirty="0" err="1">
                <a:latin typeface="Courier New"/>
                <a:ea typeface="Courier New"/>
                <a:cs typeface="Courier New"/>
                <a:sym typeface="Courier New"/>
              </a:rPr>
              <a:t>.println</a:t>
            </a:r>
            <a:r>
              <a:rPr sz="3276" dirty="0">
                <a:latin typeface="Courier New"/>
                <a:ea typeface="Courier New"/>
                <a:cs typeface="Courier New"/>
                <a:sym typeface="Courier New"/>
              </a:rPr>
              <a:t>(</a:t>
            </a:r>
            <a:r>
              <a:rPr lang="en-US" sz="3276" dirty="0" err="1">
                <a:solidFill>
                  <a:srgbClr val="7E504F"/>
                </a:solidFill>
                <a:latin typeface="Courier New"/>
                <a:ea typeface="Courier New"/>
                <a:cs typeface="Courier New"/>
                <a:sym typeface="Courier New"/>
              </a:rPr>
              <a:t>stackA</a:t>
            </a:r>
            <a:r>
              <a:rPr sz="3276" dirty="0" err="1">
                <a:latin typeface="Courier New"/>
                <a:ea typeface="Courier New"/>
                <a:cs typeface="Courier New"/>
                <a:sym typeface="Courier New"/>
              </a:rPr>
              <a:t>.firstElement</a:t>
            </a:r>
            <a:r>
              <a:rPr sz="3276" dirty="0">
                <a:latin typeface="Courier New"/>
                <a:ea typeface="Courier New"/>
                <a:cs typeface="Courier New"/>
                <a:sym typeface="Courier New"/>
              </a:rPr>
              <a:t>());</a:t>
            </a: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	}</a:t>
            </a:r>
          </a:p>
          <a:p>
            <a:pPr marL="0" indent="0" defTabSz="416052">
              <a:spcBef>
                <a:spcPts val="0"/>
              </a:spcBef>
              <a:buSzTx/>
              <a:buFontTx/>
              <a:buNone/>
              <a:defRPr sz="3276">
                <a:latin typeface="Courier New"/>
                <a:ea typeface="Courier New"/>
                <a:cs typeface="Courier New"/>
                <a:sym typeface="Courier New"/>
              </a:defRPr>
            </a:pPr>
            <a:endParaRPr sz="3276" dirty="0">
              <a:latin typeface="Courier New"/>
              <a:ea typeface="Courier New"/>
              <a:cs typeface="Courier New"/>
              <a:sym typeface="Courier New"/>
            </a:endParaRPr>
          </a:p>
          <a:p>
            <a:pPr marL="0" indent="0" defTabSz="416052">
              <a:spcBef>
                <a:spcPts val="0"/>
              </a:spcBef>
              <a:buSzTx/>
              <a:buFontTx/>
              <a:buNone/>
              <a:defRPr sz="3276">
                <a:latin typeface="Courier New"/>
                <a:ea typeface="Courier New"/>
                <a:cs typeface="Courier New"/>
                <a:sym typeface="Courier New"/>
              </a:defRPr>
            </a:pPr>
            <a:r>
              <a:rPr sz="3276" dirty="0">
                <a:latin typeface="Courier New"/>
                <a:ea typeface="Courier New"/>
                <a:cs typeface="Courier New"/>
                <a:sym typeface="Courier New"/>
              </a:rPr>
              <a:t>}</a:t>
            </a:r>
          </a:p>
        </p:txBody>
      </p:sp>
      <p:sp>
        <p:nvSpPr>
          <p:cNvPr id="40963" name="Google Shape;99;p9">
            <a:extLst>
              <a:ext uri="{FF2B5EF4-FFF2-40B4-BE49-F238E27FC236}">
                <a16:creationId xmlns:a16="http://schemas.microsoft.com/office/drawing/2014/main" id="{71D07B76-B186-C157-2F68-D4BA72B1EB5D}"/>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65652C5-6A3A-724F-B334-9C28FA07B7CE}" type="slidenum">
              <a:rPr lang="en-TR" altLang="en-TR" sz="2400" smtClean="0">
                <a:solidFill>
                  <a:srgbClr val="888888"/>
                </a:solidFill>
              </a:rPr>
              <a:pPr/>
              <a:t>24</a:t>
            </a:fld>
            <a:endParaRPr lang="en-TR" altLang="en-TR" sz="2400">
              <a:solidFill>
                <a:srgbClr val="888888"/>
              </a:solidFill>
            </a:endParaRPr>
          </a:p>
        </p:txBody>
      </p:sp>
      <p:sp>
        <p:nvSpPr>
          <p:cNvPr id="40964" name="2 3 4 5 6 7…">
            <a:extLst>
              <a:ext uri="{FF2B5EF4-FFF2-40B4-BE49-F238E27FC236}">
                <a16:creationId xmlns:a16="http://schemas.microsoft.com/office/drawing/2014/main" id="{85DCFAF4-1796-BC57-1F7B-2E25FD14D9D5}"/>
              </a:ext>
            </a:extLst>
          </p:cNvPr>
          <p:cNvSpPr>
            <a:spLocks noChangeArrowheads="1"/>
          </p:cNvSpPr>
          <p:nvPr/>
        </p:nvSpPr>
        <p:spPr bwMode="auto">
          <a:xfrm>
            <a:off x="15232063" y="5559425"/>
            <a:ext cx="7916862" cy="2185988"/>
          </a:xfrm>
          <a:prstGeom prst="rect">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[1, 2, 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1</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1</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Google Shape;66;p5">
            <a:extLst>
              <a:ext uri="{FF2B5EF4-FFF2-40B4-BE49-F238E27FC236}">
                <a16:creationId xmlns:a16="http://schemas.microsoft.com/office/drawing/2014/main" id="{8B008F99-3671-E8A6-E9D2-84474E10A72F}"/>
              </a:ext>
            </a:extLst>
          </p:cNvPr>
          <p:cNvSpPr>
            <a:spLocks noGrp="1"/>
          </p:cNvSpPr>
          <p:nvPr>
            <p:ph type="title"/>
          </p:nvPr>
        </p:nvSpPr>
        <p:spPr>
          <a:xfrm>
            <a:off x="765175" y="263525"/>
            <a:ext cx="22853650" cy="2022475"/>
          </a:xfrm>
        </p:spPr>
        <p:txBody>
          <a:bodyPr/>
          <a:lstStyle/>
          <a:p>
            <a:r>
              <a:rPr lang="en-TR" altLang="en-TR"/>
              <a:t>Queue</a:t>
            </a:r>
          </a:p>
        </p:txBody>
      </p:sp>
      <p:sp>
        <p:nvSpPr>
          <p:cNvPr id="41986" name="Google Shape;68;p5">
            <a:extLst>
              <a:ext uri="{FF2B5EF4-FFF2-40B4-BE49-F238E27FC236}">
                <a16:creationId xmlns:a16="http://schemas.microsoft.com/office/drawing/2014/main" id="{7A86B167-619F-BA6E-3986-A802BB400143}"/>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2AB0E93F-754A-FE42-A06E-0112655E59AC}" type="slidenum">
              <a:rPr lang="en-TR" altLang="en-TR" sz="2400" smtClean="0">
                <a:solidFill>
                  <a:srgbClr val="888888"/>
                </a:solidFill>
              </a:rPr>
              <a:pPr/>
              <a:t>25</a:t>
            </a:fld>
            <a:endParaRPr lang="en-TR" altLang="en-TR" sz="2400">
              <a:solidFill>
                <a:srgbClr val="888888"/>
              </a:solidFill>
            </a:endParaRPr>
          </a:p>
        </p:txBody>
      </p:sp>
      <p:pic>
        <p:nvPicPr>
          <p:cNvPr id="41987" name="Image" descr="Image">
            <a:extLst>
              <a:ext uri="{FF2B5EF4-FFF2-40B4-BE49-F238E27FC236}">
                <a16:creationId xmlns:a16="http://schemas.microsoft.com/office/drawing/2014/main" id="{729CE5C7-8234-704C-80C1-DD1173D2B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488" y="2560638"/>
            <a:ext cx="13033375"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1988" name="Image" descr="Image">
            <a:extLst>
              <a:ext uri="{FF2B5EF4-FFF2-40B4-BE49-F238E27FC236}">
                <a16:creationId xmlns:a16="http://schemas.microsoft.com/office/drawing/2014/main" id="{912A8B3D-9F35-082E-288B-684E7A8D3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8075" y="8535988"/>
            <a:ext cx="8526463"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1989" name="Image" descr="Image">
            <a:extLst>
              <a:ext uri="{FF2B5EF4-FFF2-40B4-BE49-F238E27FC236}">
                <a16:creationId xmlns:a16="http://schemas.microsoft.com/office/drawing/2014/main" id="{EABFC351-9256-12FD-180E-CD0516E0D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7577138"/>
            <a:ext cx="8226425"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Google Shape;66;p5">
            <a:extLst>
              <a:ext uri="{FF2B5EF4-FFF2-40B4-BE49-F238E27FC236}">
                <a16:creationId xmlns:a16="http://schemas.microsoft.com/office/drawing/2014/main" id="{BFE57600-80F3-17EE-F5E8-89FA88C31CEA}"/>
              </a:ext>
            </a:extLst>
          </p:cNvPr>
          <p:cNvSpPr>
            <a:spLocks noGrp="1"/>
          </p:cNvSpPr>
          <p:nvPr>
            <p:ph type="title"/>
          </p:nvPr>
        </p:nvSpPr>
        <p:spPr>
          <a:xfrm>
            <a:off x="765175" y="263525"/>
            <a:ext cx="22853650" cy="2022475"/>
          </a:xfrm>
        </p:spPr>
        <p:txBody>
          <a:bodyPr/>
          <a:lstStyle/>
          <a:p>
            <a:r>
              <a:rPr lang="en-TR" altLang="en-TR"/>
              <a:t>Queue</a:t>
            </a:r>
          </a:p>
        </p:txBody>
      </p:sp>
      <p:sp>
        <p:nvSpPr>
          <p:cNvPr id="163" name="Google Shape;67;p5">
            <a:extLst>
              <a:ext uri="{FF2B5EF4-FFF2-40B4-BE49-F238E27FC236}">
                <a16:creationId xmlns:a16="http://schemas.microsoft.com/office/drawing/2014/main" id="{C08C289B-40B0-B65A-D9FE-650FC643447B}"/>
              </a:ext>
            </a:extLst>
          </p:cNvPr>
          <p:cNvSpPr txBox="1">
            <a:spLocks noGrp="1"/>
          </p:cNvSpPr>
          <p:nvPr>
            <p:ph type="body" idx="1"/>
          </p:nvPr>
        </p:nvSpPr>
        <p:spPr>
          <a:xfrm>
            <a:off x="838228" y="2606681"/>
            <a:ext cx="22707546" cy="9823486"/>
          </a:xfrm>
        </p:spPr>
        <p:txBody>
          <a:bodyPr/>
          <a:lstStyle/>
          <a:p>
            <a:pPr>
              <a:spcBef>
                <a:spcPts val="0"/>
              </a:spcBef>
              <a:defRPr/>
            </a:pPr>
            <a:r>
              <a:rPr lang="en-US" dirty="0"/>
              <a:t>The Queue Data structure is used to serve first-come. You can create this structure using the following libraries.</a:t>
            </a:r>
          </a:p>
          <a:p>
            <a:pPr marL="1435100" lvl="7" indent="-317500" defTabSz="457200">
              <a:spcBef>
                <a:spcPts val="0"/>
              </a:spcBef>
              <a:buSzPct val="60000"/>
              <a:buFont typeface="Arial" panose="020B0604020202020204" pitchFamily="34" charset="0"/>
              <a:buChar char="✦"/>
              <a:defRPr sz="4600"/>
            </a:pPr>
            <a:r>
              <a:rPr sz="4600" dirty="0" err="1"/>
              <a:t>java.util.LinkedList</a:t>
            </a:r>
            <a:endParaRPr sz="4600" dirty="0"/>
          </a:p>
          <a:p>
            <a:pPr marL="1435100" lvl="7" indent="-317500" defTabSz="457200">
              <a:spcBef>
                <a:spcPts val="0"/>
              </a:spcBef>
              <a:buSzPct val="60000"/>
              <a:buFont typeface="Arial" panose="020B0604020202020204" pitchFamily="34" charset="0"/>
              <a:buChar char="✦"/>
              <a:defRPr sz="4600"/>
            </a:pPr>
            <a:r>
              <a:rPr sz="4600" dirty="0" err="1"/>
              <a:t>java.util.PriorityQueue</a:t>
            </a:r>
            <a:endParaRPr sz="4600" dirty="0"/>
          </a:p>
        </p:txBody>
      </p:sp>
      <p:sp>
        <p:nvSpPr>
          <p:cNvPr id="43011" name="Google Shape;68;p5">
            <a:extLst>
              <a:ext uri="{FF2B5EF4-FFF2-40B4-BE49-F238E27FC236}">
                <a16:creationId xmlns:a16="http://schemas.microsoft.com/office/drawing/2014/main" id="{B5908A23-5708-C9D4-6212-80F60E845F53}"/>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3A9DC309-704F-4743-9992-CC3707D94745}" type="slidenum">
              <a:rPr lang="en-TR" altLang="en-TR" sz="2400" smtClean="0">
                <a:solidFill>
                  <a:srgbClr val="888888"/>
                </a:solidFill>
              </a:rPr>
              <a:pPr/>
              <a:t>26</a:t>
            </a:fld>
            <a:endParaRPr lang="en-TR" altLang="en-TR" sz="2400">
              <a:solidFill>
                <a:srgbClr val="888888"/>
              </a:solidFill>
            </a:endParaRPr>
          </a:p>
        </p:txBody>
      </p:sp>
      <p:pic>
        <p:nvPicPr>
          <p:cNvPr id="43012" name="Image" descr="Image">
            <a:extLst>
              <a:ext uri="{FF2B5EF4-FFF2-40B4-BE49-F238E27FC236}">
                <a16:creationId xmlns:a16="http://schemas.microsoft.com/office/drawing/2014/main" id="{BEAB076D-5C31-D1C2-B359-6E66E0D9E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8007350"/>
            <a:ext cx="1134586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3013" name="Image" descr="Image">
            <a:extLst>
              <a:ext uri="{FF2B5EF4-FFF2-40B4-BE49-F238E27FC236}">
                <a16:creationId xmlns:a16="http://schemas.microsoft.com/office/drawing/2014/main" id="{911AD004-B857-8638-E641-AED6F8C52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8325" y="5673725"/>
            <a:ext cx="6350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Google Shape;66;p5">
            <a:extLst>
              <a:ext uri="{FF2B5EF4-FFF2-40B4-BE49-F238E27FC236}">
                <a16:creationId xmlns:a16="http://schemas.microsoft.com/office/drawing/2014/main" id="{E0D101AE-66E9-90C9-106F-F27C54C43AA6}"/>
              </a:ext>
            </a:extLst>
          </p:cNvPr>
          <p:cNvSpPr>
            <a:spLocks noGrp="1"/>
          </p:cNvSpPr>
          <p:nvPr>
            <p:ph type="title"/>
          </p:nvPr>
        </p:nvSpPr>
        <p:spPr>
          <a:xfrm>
            <a:off x="765175" y="263525"/>
            <a:ext cx="22853650" cy="2022475"/>
          </a:xfrm>
        </p:spPr>
        <p:txBody>
          <a:bodyPr/>
          <a:lstStyle/>
          <a:p>
            <a:r>
              <a:rPr lang="en-TR" altLang="en-TR"/>
              <a:t>Queue</a:t>
            </a:r>
          </a:p>
        </p:txBody>
      </p:sp>
      <p:sp>
        <p:nvSpPr>
          <p:cNvPr id="169" name="Google Shape;67;p5">
            <a:extLst>
              <a:ext uri="{FF2B5EF4-FFF2-40B4-BE49-F238E27FC236}">
                <a16:creationId xmlns:a16="http://schemas.microsoft.com/office/drawing/2014/main" id="{5DAE4565-EE1A-6A8E-B3C5-EAF3B7B912F9}"/>
              </a:ext>
            </a:extLst>
          </p:cNvPr>
          <p:cNvSpPr txBox="1">
            <a:spLocks noGrp="1"/>
          </p:cNvSpPr>
          <p:nvPr>
            <p:ph type="body" idx="1"/>
          </p:nvPr>
        </p:nvSpPr>
        <p:spPr>
          <a:xfrm>
            <a:off x="838200" y="2606675"/>
            <a:ext cx="22707600" cy="9823450"/>
          </a:xfrm>
        </p:spPr>
        <p:txBody>
          <a:bodyPr/>
          <a:lstStyle/>
          <a:p>
            <a:pPr>
              <a:spcBef>
                <a:spcPct val="0"/>
              </a:spcBef>
            </a:pPr>
            <a:r>
              <a:rPr lang="en-US" altLang="en-TR"/>
              <a:t>Create a queue</a:t>
            </a:r>
            <a:endParaRPr lang="en-TR" altLang="en-TR"/>
          </a:p>
          <a:p>
            <a:pPr>
              <a:spcBef>
                <a:spcPct val="0"/>
              </a:spcBef>
              <a:buSzTx/>
              <a:buFontTx/>
              <a:buNone/>
            </a:pPr>
            <a:r>
              <a:rPr lang="en-TR" altLang="en-TR" sz="4000">
                <a:latin typeface="Courier New" panose="02070309020205020404" pitchFamily="49" charset="0"/>
                <a:cs typeface="Courier New" panose="02070309020205020404" pitchFamily="49" charset="0"/>
                <a:sym typeface="Courier New" panose="02070309020205020404" pitchFamily="49" charset="0"/>
              </a:rPr>
              <a:t>		Queue&lt;String&gt; </a:t>
            </a:r>
            <a:r>
              <a:rPr lang="en-US" altLang="en-TR" sz="4000">
                <a:solidFill>
                  <a:srgbClr val="7E504F"/>
                </a:solidFill>
                <a:latin typeface="Courier New" panose="02070309020205020404" pitchFamily="49" charset="0"/>
                <a:cs typeface="Courier New" panose="02070309020205020404" pitchFamily="49" charset="0"/>
                <a:sym typeface="Courier New" panose="02070309020205020404" pitchFamily="49" charset="0"/>
              </a:rPr>
              <a:t>queueA</a:t>
            </a:r>
            <a:r>
              <a:rPr lang="en-TR" altLang="en-TR" sz="4000">
                <a:latin typeface="Courier New" panose="02070309020205020404" pitchFamily="49" charset="0"/>
                <a:cs typeface="Courier New" panose="02070309020205020404" pitchFamily="49" charset="0"/>
                <a:sym typeface="Courier New" panose="02070309020205020404" pitchFamily="49" charset="0"/>
              </a:rPr>
              <a:t> = </a:t>
            </a:r>
            <a:r>
              <a:rPr lang="en-TR" altLang="en-TR" sz="4000" b="1">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4000">
                <a:latin typeface="Courier New" panose="02070309020205020404" pitchFamily="49" charset="0"/>
                <a:cs typeface="Courier New" panose="02070309020205020404" pitchFamily="49" charset="0"/>
                <a:sym typeface="Courier New" panose="02070309020205020404" pitchFamily="49" charset="0"/>
              </a:rPr>
              <a:t> LinkedList&lt;&gt;();</a:t>
            </a:r>
          </a:p>
          <a:p>
            <a:pPr>
              <a:spcBef>
                <a:spcPct val="0"/>
              </a:spcBef>
              <a:buSzTx/>
              <a:buFontTx/>
              <a:buNone/>
            </a:pPr>
            <a:endParaRPr lang="en-TR" altLang="en-TR" sz="5200">
              <a:latin typeface="Courier New" panose="02070309020205020404" pitchFamily="49" charset="0"/>
              <a:cs typeface="Courier New" panose="02070309020205020404" pitchFamily="49" charset="0"/>
              <a:sym typeface="Courier New" panose="02070309020205020404" pitchFamily="49" charset="0"/>
            </a:endParaRPr>
          </a:p>
          <a:p>
            <a:pPr>
              <a:spcBef>
                <a:spcPct val="0"/>
              </a:spcBef>
            </a:pPr>
            <a:r>
              <a:rPr lang="en-US" altLang="en-TR"/>
              <a:t>Add elements to the queue</a:t>
            </a:r>
            <a:endParaRPr lang="en-TR" altLang="en-TR"/>
          </a:p>
          <a:p>
            <a:pPr>
              <a:spcBef>
                <a:spcPct val="0"/>
              </a:spcBef>
              <a:buSzTx/>
              <a:buFontTx/>
              <a:buNone/>
            </a:pPr>
            <a:r>
              <a:rPr lang="en-TR" altLang="en-TR" sz="4000">
                <a:latin typeface="Courier New" panose="02070309020205020404" pitchFamily="49" charset="0"/>
                <a:cs typeface="Courier New" panose="02070309020205020404" pitchFamily="49" charset="0"/>
                <a:sym typeface="Courier New" panose="02070309020205020404" pitchFamily="49" charset="0"/>
              </a:rPr>
              <a:t>		</a:t>
            </a:r>
            <a:r>
              <a:rPr lang="en-US" altLang="en-TR" sz="4000">
                <a:solidFill>
                  <a:srgbClr val="7E504F"/>
                </a:solidFill>
                <a:latin typeface="Courier New" panose="02070309020205020404" pitchFamily="49" charset="0"/>
                <a:cs typeface="Courier New" panose="02070309020205020404" pitchFamily="49" charset="0"/>
                <a:sym typeface="Courier New" panose="02070309020205020404" pitchFamily="49" charset="0"/>
              </a:rPr>
              <a:t>queueA</a:t>
            </a:r>
            <a:r>
              <a:rPr lang="en-TR" altLang="en-TR" sz="4000">
                <a:latin typeface="Courier New" panose="02070309020205020404" pitchFamily="49" charset="0"/>
                <a:cs typeface="Courier New" panose="02070309020205020404" pitchFamily="49" charset="0"/>
                <a:sym typeface="Courier New" panose="02070309020205020404" pitchFamily="49" charset="0"/>
              </a:rPr>
              <a:t>.add(</a:t>
            </a:r>
            <a:r>
              <a:rPr lang="en-TR" altLang="en-TR" sz="40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4000">
                <a:solidFill>
                  <a:srgbClr val="3933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40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TR" altLang="en-TR" sz="4000">
                <a:latin typeface="Courier New" panose="02070309020205020404" pitchFamily="49" charset="0"/>
                <a:cs typeface="Courier New" panose="02070309020205020404" pitchFamily="49" charset="0"/>
                <a:sym typeface="Courier New" panose="02070309020205020404" pitchFamily="49" charset="0"/>
              </a:rPr>
              <a:t>);</a:t>
            </a:r>
          </a:p>
        </p:txBody>
      </p:sp>
      <p:sp>
        <p:nvSpPr>
          <p:cNvPr id="44035" name="Google Shape;68;p5">
            <a:extLst>
              <a:ext uri="{FF2B5EF4-FFF2-40B4-BE49-F238E27FC236}">
                <a16:creationId xmlns:a16="http://schemas.microsoft.com/office/drawing/2014/main" id="{3B48A2EF-45F0-7CEB-29D9-4CA6C619BC8B}"/>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9EDA4967-0DBC-6E4F-B895-4E8A1FAA7F71}" type="slidenum">
              <a:rPr lang="en-TR" altLang="en-TR" sz="2400" smtClean="0">
                <a:solidFill>
                  <a:srgbClr val="888888"/>
                </a:solidFill>
              </a:rPr>
              <a:pPr/>
              <a:t>27</a:t>
            </a:fld>
            <a:endParaRPr lang="en-TR" altLang="en-TR" sz="2400">
              <a:solidFill>
                <a:srgbClr val="888888"/>
              </a:solidFill>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Google Shape;90;p8">
            <a:extLst>
              <a:ext uri="{FF2B5EF4-FFF2-40B4-BE49-F238E27FC236}">
                <a16:creationId xmlns:a16="http://schemas.microsoft.com/office/drawing/2014/main" id="{3C5110B7-6210-C952-B199-18B2AC7C402E}"/>
              </a:ext>
            </a:extLst>
          </p:cNvPr>
          <p:cNvSpPr>
            <a:spLocks noGrp="1"/>
          </p:cNvSpPr>
          <p:nvPr>
            <p:ph type="title"/>
          </p:nvPr>
        </p:nvSpPr>
        <p:spPr>
          <a:xfrm>
            <a:off x="765175" y="263525"/>
            <a:ext cx="22853650" cy="2022475"/>
          </a:xfrm>
        </p:spPr>
        <p:txBody>
          <a:bodyPr/>
          <a:lstStyle/>
          <a:p>
            <a:r>
              <a:rPr lang="en-TR" altLang="en-TR" sz="6400"/>
              <a:t>Queue </a:t>
            </a:r>
            <a:br>
              <a:rPr lang="en-TR" altLang="en-TR" sz="6400"/>
            </a:br>
            <a:r>
              <a:rPr lang="en-US" altLang="en-TR" sz="4800">
                <a:solidFill>
                  <a:srgbClr val="00B050"/>
                </a:solidFill>
              </a:rPr>
              <a:t>Example</a:t>
            </a:r>
            <a:endParaRPr lang="en-TR" altLang="en-TR" sz="4800">
              <a:solidFill>
                <a:srgbClr val="00B050"/>
              </a:solidFill>
            </a:endParaRPr>
          </a:p>
        </p:txBody>
      </p:sp>
      <p:sp>
        <p:nvSpPr>
          <p:cNvPr id="45058" name="Google Shape;91;p8">
            <a:extLst>
              <a:ext uri="{FF2B5EF4-FFF2-40B4-BE49-F238E27FC236}">
                <a16:creationId xmlns:a16="http://schemas.microsoft.com/office/drawing/2014/main" id="{9E8C466A-A2FB-A2A0-A5BF-3CE625C7483F}"/>
              </a:ext>
            </a:extLst>
          </p:cNvPr>
          <p:cNvSpPr>
            <a:spLocks noGrp="1"/>
          </p:cNvSpPr>
          <p:nvPr>
            <p:ph type="body" idx="1"/>
          </p:nvPr>
        </p:nvSpPr>
        <p:spPr>
          <a:xfrm>
            <a:off x="838200" y="2606675"/>
            <a:ext cx="22707600" cy="9823450"/>
          </a:xfrm>
        </p:spPr>
        <p:txBody>
          <a:bodyPr/>
          <a:lstStyle/>
          <a:p>
            <a:pPr>
              <a:spcBef>
                <a:spcPct val="0"/>
              </a:spcBef>
            </a:pPr>
            <a:r>
              <a:rPr lang="en-US" altLang="en-TR"/>
              <a:t>For example, let's create a program that adds elements to the queue and writes its elements to the console.</a:t>
            </a:r>
            <a:endParaRPr lang="en-TR" altLang="en-TR"/>
          </a:p>
        </p:txBody>
      </p:sp>
      <p:sp>
        <p:nvSpPr>
          <p:cNvPr id="45059" name="Google Shape;92;p8">
            <a:extLst>
              <a:ext uri="{FF2B5EF4-FFF2-40B4-BE49-F238E27FC236}">
                <a16:creationId xmlns:a16="http://schemas.microsoft.com/office/drawing/2014/main" id="{289C697F-8EA9-B2D1-CF4E-8640E7FAC0FF}"/>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BFBB0E9B-837B-B941-82B1-1F0EA866F831}" type="slidenum">
              <a:rPr lang="en-TR" altLang="en-TR" sz="2400" smtClean="0">
                <a:solidFill>
                  <a:srgbClr val="888888"/>
                </a:solidFill>
              </a:rPr>
              <a:pPr/>
              <a:t>28</a:t>
            </a:fld>
            <a:endParaRPr lang="en-TR" altLang="en-TR" sz="2400">
              <a:solidFill>
                <a:srgbClr val="888888"/>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Google Shape;97;p9">
            <a:extLst>
              <a:ext uri="{FF2B5EF4-FFF2-40B4-BE49-F238E27FC236}">
                <a16:creationId xmlns:a16="http://schemas.microsoft.com/office/drawing/2014/main" id="{4BD89E50-82C1-F876-5A2C-FFCEF8B2FAF5}"/>
              </a:ext>
            </a:extLst>
          </p:cNvPr>
          <p:cNvSpPr>
            <a:spLocks noGrp="1"/>
          </p:cNvSpPr>
          <p:nvPr>
            <p:ph type="title"/>
          </p:nvPr>
        </p:nvSpPr>
        <p:spPr>
          <a:xfrm>
            <a:off x="765175" y="263525"/>
            <a:ext cx="22853650" cy="2022475"/>
          </a:xfrm>
        </p:spPr>
        <p:txBody>
          <a:bodyPr/>
          <a:lstStyle/>
          <a:p>
            <a:r>
              <a:rPr lang="en-TR" altLang="en-TR"/>
              <a:t>Queue </a:t>
            </a:r>
            <a:br>
              <a:rPr lang="en-TR" altLang="en-TR"/>
            </a:br>
            <a:r>
              <a:rPr lang="en-US" altLang="en-TR" sz="4800">
                <a:solidFill>
                  <a:srgbClr val="00B050"/>
                </a:solidFill>
              </a:rPr>
              <a:t>Example</a:t>
            </a:r>
            <a:endParaRPr lang="en-TR" altLang="en-TR" sz="4800">
              <a:solidFill>
                <a:srgbClr val="00B050"/>
              </a:solidFill>
            </a:endParaRPr>
          </a:p>
        </p:txBody>
      </p:sp>
      <p:sp>
        <p:nvSpPr>
          <p:cNvPr id="177" name="Google Shape;98;p9">
            <a:extLst>
              <a:ext uri="{FF2B5EF4-FFF2-40B4-BE49-F238E27FC236}">
                <a16:creationId xmlns:a16="http://schemas.microsoft.com/office/drawing/2014/main" id="{3FC6E941-11C7-83A8-6731-F015C41BAFE4}"/>
              </a:ext>
            </a:extLst>
          </p:cNvPr>
          <p:cNvSpPr txBox="1">
            <a:spLocks noGrp="1"/>
          </p:cNvSpPr>
          <p:nvPr>
            <p:ph type="body" idx="1"/>
          </p:nvPr>
        </p:nvSpPr>
        <p:spPr>
          <a:xfrm>
            <a:off x="838200" y="2606675"/>
            <a:ext cx="22707600" cy="9823450"/>
          </a:xfrm>
        </p:spPr>
        <p:txBody>
          <a:bodyPr/>
          <a:lstStyle/>
          <a:p>
            <a:pPr marL="0" indent="0" defTabSz="402336">
              <a:spcBef>
                <a:spcPts val="0"/>
              </a:spcBef>
              <a:buSzTx/>
              <a:buFontTx/>
              <a:buNone/>
              <a:defRPr sz="3168">
                <a:latin typeface="Courier New"/>
                <a:ea typeface="Courier New"/>
                <a:cs typeface="Courier New"/>
                <a:sym typeface="Courier New"/>
              </a:defRPr>
            </a:pPr>
            <a:r>
              <a:rPr sz="3168" b="1" dirty="0">
                <a:solidFill>
                  <a:srgbClr val="931A68"/>
                </a:solidFill>
                <a:latin typeface="Courier New"/>
                <a:ea typeface="Courier New"/>
                <a:cs typeface="Courier New"/>
                <a:sym typeface="Courier New"/>
              </a:rPr>
              <a:t>import</a:t>
            </a:r>
            <a:r>
              <a:rPr sz="3168" dirty="0">
                <a:latin typeface="Courier New"/>
                <a:ea typeface="Courier New"/>
                <a:cs typeface="Courier New"/>
                <a:sym typeface="Courier New"/>
              </a:rPr>
              <a:t> </a:t>
            </a:r>
            <a:r>
              <a:rPr sz="3168" dirty="0" err="1">
                <a:latin typeface="Courier New"/>
                <a:ea typeface="Courier New"/>
                <a:cs typeface="Courier New"/>
                <a:sym typeface="Courier New"/>
              </a:rPr>
              <a:t>java.util</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b="1" dirty="0">
                <a:solidFill>
                  <a:srgbClr val="931A68"/>
                </a:solidFill>
                <a:latin typeface="Courier New"/>
                <a:ea typeface="Courier New"/>
                <a:cs typeface="Courier New"/>
                <a:sym typeface="Courier New"/>
              </a:rPr>
              <a:t>public</a:t>
            </a:r>
            <a:r>
              <a:rPr sz="3168" dirty="0">
                <a:latin typeface="Courier New"/>
                <a:ea typeface="Courier New"/>
                <a:cs typeface="Courier New"/>
                <a:sym typeface="Courier New"/>
              </a:rPr>
              <a:t> </a:t>
            </a:r>
            <a:r>
              <a:rPr sz="3168" b="1" dirty="0">
                <a:solidFill>
                  <a:srgbClr val="931A68"/>
                </a:solidFill>
                <a:latin typeface="Courier New"/>
                <a:ea typeface="Courier New"/>
                <a:cs typeface="Courier New"/>
                <a:sym typeface="Courier New"/>
              </a:rPr>
              <a:t>class</a:t>
            </a:r>
            <a:r>
              <a:rPr sz="3168" dirty="0">
                <a:latin typeface="Courier New"/>
                <a:ea typeface="Courier New"/>
                <a:cs typeface="Courier New"/>
                <a:sym typeface="Courier New"/>
              </a:rPr>
              <a:t> </a:t>
            </a:r>
            <a:r>
              <a:rPr lang="en-US" sz="3168" dirty="0">
                <a:latin typeface="Courier New"/>
                <a:ea typeface="Courier New"/>
                <a:cs typeface="Courier New"/>
                <a:sym typeface="Courier New"/>
              </a:rPr>
              <a:t>Queue</a:t>
            </a:r>
            <a:r>
              <a:rPr lang="tr-TR" sz="3168" dirty="0" err="1">
                <a:latin typeface="Courier New"/>
                <a:ea typeface="Courier New"/>
                <a:cs typeface="Courier New"/>
                <a:sym typeface="Courier New"/>
              </a:rPr>
              <a:t>Example</a:t>
            </a:r>
            <a:r>
              <a:rPr sz="3168" dirty="0">
                <a:latin typeface="Courier New"/>
                <a:ea typeface="Courier New"/>
                <a:cs typeface="Courier New"/>
                <a:sym typeface="Courier New"/>
              </a:rPr>
              <a:t> {</a:t>
            </a:r>
          </a:p>
          <a:p>
            <a:pPr marL="0" indent="0" defTabSz="402336">
              <a:spcBef>
                <a:spcPts val="0"/>
              </a:spcBef>
              <a:buSzTx/>
              <a:buFontTx/>
              <a:buNone/>
              <a:defRPr sz="3168">
                <a:latin typeface="Courier New"/>
                <a:ea typeface="Courier New"/>
                <a:cs typeface="Courier New"/>
                <a:sym typeface="Courier New"/>
              </a:defRPr>
            </a:pPr>
            <a:endParaRPr sz="3168" dirty="0">
              <a:latin typeface="Courier New"/>
              <a:ea typeface="Courier New"/>
              <a:cs typeface="Courier New"/>
              <a:sym typeface="Courier New"/>
            </a:endParaRP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r>
              <a:rPr sz="3168" b="1" dirty="0">
                <a:solidFill>
                  <a:srgbClr val="931A68"/>
                </a:solidFill>
                <a:latin typeface="Courier New"/>
                <a:ea typeface="Courier New"/>
                <a:cs typeface="Courier New"/>
                <a:sym typeface="Courier New"/>
              </a:rPr>
              <a:t>public</a:t>
            </a:r>
            <a:r>
              <a:rPr sz="3168" dirty="0">
                <a:latin typeface="Courier New"/>
                <a:ea typeface="Courier New"/>
                <a:cs typeface="Courier New"/>
                <a:sym typeface="Courier New"/>
              </a:rPr>
              <a:t> </a:t>
            </a:r>
            <a:r>
              <a:rPr sz="3168" b="1" dirty="0">
                <a:solidFill>
                  <a:srgbClr val="931A68"/>
                </a:solidFill>
                <a:latin typeface="Courier New"/>
                <a:ea typeface="Courier New"/>
                <a:cs typeface="Courier New"/>
                <a:sym typeface="Courier New"/>
              </a:rPr>
              <a:t>static</a:t>
            </a:r>
            <a:r>
              <a:rPr sz="3168" dirty="0">
                <a:latin typeface="Courier New"/>
                <a:ea typeface="Courier New"/>
                <a:cs typeface="Courier New"/>
                <a:sym typeface="Courier New"/>
              </a:rPr>
              <a:t> </a:t>
            </a:r>
            <a:r>
              <a:rPr sz="3168" b="1" dirty="0">
                <a:solidFill>
                  <a:srgbClr val="931A68"/>
                </a:solidFill>
                <a:latin typeface="Courier New"/>
                <a:ea typeface="Courier New"/>
                <a:cs typeface="Courier New"/>
                <a:sym typeface="Courier New"/>
              </a:rPr>
              <a:t>void</a:t>
            </a:r>
            <a:r>
              <a:rPr sz="3168" dirty="0">
                <a:latin typeface="Courier New"/>
                <a:ea typeface="Courier New"/>
                <a:cs typeface="Courier New"/>
                <a:sym typeface="Courier New"/>
              </a:rPr>
              <a:t> main(String[] </a:t>
            </a:r>
            <a:r>
              <a:rPr sz="3168" dirty="0" err="1">
                <a:solidFill>
                  <a:srgbClr val="7E504F"/>
                </a:solidFill>
                <a:latin typeface="Courier New"/>
                <a:ea typeface="Courier New"/>
                <a:cs typeface="Courier New"/>
                <a:sym typeface="Courier New"/>
              </a:rPr>
              <a:t>args</a:t>
            </a:r>
            <a:r>
              <a:rPr sz="3168" dirty="0">
                <a:latin typeface="Courier New"/>
                <a:ea typeface="Courier New"/>
                <a:cs typeface="Courier New"/>
                <a:sym typeface="Courier New"/>
              </a:rPr>
              <a:t>) {</a:t>
            </a:r>
          </a:p>
          <a:p>
            <a:pPr marL="0" indent="0" defTabSz="402336">
              <a:spcBef>
                <a:spcPts val="0"/>
              </a:spcBef>
              <a:buSzTx/>
              <a:buFontTx/>
              <a:buNone/>
              <a:defRPr sz="3168">
                <a:latin typeface="Courier New"/>
                <a:ea typeface="Courier New"/>
                <a:cs typeface="Courier New"/>
                <a:sym typeface="Courier New"/>
              </a:defRPr>
            </a:pPr>
            <a:endParaRPr sz="3168" dirty="0">
              <a:latin typeface="Courier New"/>
              <a:ea typeface="Courier New"/>
              <a:cs typeface="Courier New"/>
              <a:sym typeface="Courier New"/>
            </a:endParaRP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Queue&lt;String&gt; </a:t>
            </a:r>
            <a:r>
              <a:rPr lang="en-US" sz="3168" dirty="0" err="1">
                <a:solidFill>
                  <a:srgbClr val="7E504F"/>
                </a:solidFill>
                <a:latin typeface="Courier New"/>
                <a:ea typeface="Courier New"/>
                <a:cs typeface="Courier New"/>
                <a:sym typeface="Courier New"/>
              </a:rPr>
              <a:t>queueA</a:t>
            </a:r>
            <a:r>
              <a:rPr sz="3168" dirty="0">
                <a:latin typeface="Courier New"/>
                <a:ea typeface="Courier New"/>
                <a:cs typeface="Courier New"/>
                <a:sym typeface="Courier New"/>
              </a:rPr>
              <a:t> = </a:t>
            </a:r>
            <a:r>
              <a:rPr sz="3168" b="1" dirty="0">
                <a:solidFill>
                  <a:srgbClr val="931A68"/>
                </a:solidFill>
                <a:latin typeface="Courier New"/>
                <a:ea typeface="Courier New"/>
                <a:cs typeface="Courier New"/>
                <a:sym typeface="Courier New"/>
              </a:rPr>
              <a:t>new</a:t>
            </a:r>
            <a:r>
              <a:rPr sz="3168" dirty="0">
                <a:latin typeface="Courier New"/>
                <a:ea typeface="Courier New"/>
                <a:cs typeface="Courier New"/>
                <a:sym typeface="Courier New"/>
              </a:rPr>
              <a:t> LinkedList&lt;&gt;();</a:t>
            </a:r>
          </a:p>
          <a:p>
            <a:pPr marL="0" indent="0" defTabSz="402336">
              <a:spcBef>
                <a:spcPts val="0"/>
              </a:spcBef>
              <a:buSzTx/>
              <a:buFontTx/>
              <a:buNone/>
              <a:defRPr sz="3168">
                <a:latin typeface="Courier New"/>
                <a:ea typeface="Courier New"/>
                <a:cs typeface="Courier New"/>
                <a:sym typeface="Courier New"/>
              </a:defRPr>
            </a:pPr>
            <a:endParaRPr sz="3168" dirty="0">
              <a:latin typeface="Courier New"/>
              <a:ea typeface="Courier New"/>
              <a:cs typeface="Courier New"/>
              <a:sym typeface="Courier New"/>
            </a:endParaRPr>
          </a:p>
          <a:p>
            <a:pPr marL="0" indent="0" defTabSz="402336">
              <a:spcBef>
                <a:spcPts val="0"/>
              </a:spcBef>
              <a:buSzTx/>
              <a:buFontTx/>
              <a:buNone/>
              <a:defRPr sz="3168">
                <a:solidFill>
                  <a:srgbClr val="3933FF"/>
                </a:solidFill>
                <a:latin typeface="Courier New"/>
                <a:ea typeface="Courier New"/>
                <a:cs typeface="Courier New"/>
                <a:sym typeface="Courier New"/>
              </a:defRPr>
            </a:pPr>
            <a:r>
              <a:rPr sz="3168" dirty="0">
                <a:latin typeface="Courier New"/>
                <a:ea typeface="Courier New"/>
                <a:cs typeface="Courier New"/>
                <a:sym typeface="Courier New"/>
              </a:rPr>
              <a:t>		</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.add</a:t>
            </a:r>
            <a:r>
              <a:rPr sz="3168" dirty="0">
                <a:latin typeface="Courier New"/>
                <a:ea typeface="Courier New"/>
                <a:cs typeface="Courier New"/>
                <a:sym typeface="Courier New"/>
              </a:rPr>
              <a:t>(</a:t>
            </a:r>
            <a:r>
              <a:rPr sz="3168" dirty="0">
                <a:solidFill>
                  <a:srgbClr val="3933FF"/>
                </a:solidFill>
                <a:latin typeface="Courier New"/>
                <a:ea typeface="Courier New"/>
                <a:cs typeface="Courier New"/>
                <a:sym typeface="Courier New"/>
              </a:rPr>
              <a:t>"</a:t>
            </a:r>
            <a:r>
              <a:rPr lang="en-US" sz="3168" dirty="0">
                <a:solidFill>
                  <a:srgbClr val="3933FF"/>
                </a:solidFill>
                <a:latin typeface="Courier New"/>
                <a:ea typeface="Courier New"/>
                <a:cs typeface="Courier New"/>
                <a:sym typeface="Courier New"/>
              </a:rPr>
              <a:t>element 1</a:t>
            </a:r>
            <a:r>
              <a:rPr sz="3168" dirty="0">
                <a:solidFill>
                  <a:srgbClr val="3933FF"/>
                </a:solidFill>
                <a:latin typeface="Courier New"/>
                <a:ea typeface="Courier New"/>
                <a:cs typeface="Courier New"/>
                <a:sym typeface="Courier New"/>
              </a:rPr>
              <a:t>"</a:t>
            </a:r>
            <a:r>
              <a:rPr sz="3168" dirty="0">
                <a:latin typeface="Courier New"/>
                <a:ea typeface="Courier New"/>
                <a:cs typeface="Courier New"/>
                <a:sym typeface="Courier New"/>
              </a:rPr>
              <a:t>);</a:t>
            </a:r>
          </a:p>
          <a:p>
            <a:pPr marL="0" indent="0" defTabSz="402336">
              <a:spcBef>
                <a:spcPts val="0"/>
              </a:spcBef>
              <a:buSzTx/>
              <a:buFontTx/>
              <a:buNone/>
              <a:defRPr sz="3168">
                <a:solidFill>
                  <a:srgbClr val="3933FF"/>
                </a:solidFill>
                <a:latin typeface="Courier New"/>
                <a:ea typeface="Courier New"/>
                <a:cs typeface="Courier New"/>
                <a:sym typeface="Courier New"/>
              </a:defRPr>
            </a:pPr>
            <a:r>
              <a:rPr sz="3168" dirty="0">
                <a:latin typeface="Courier New"/>
                <a:ea typeface="Courier New"/>
                <a:cs typeface="Courier New"/>
                <a:sym typeface="Courier New"/>
              </a:rPr>
              <a:t>		</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.add</a:t>
            </a:r>
            <a:r>
              <a:rPr sz="3168" dirty="0">
                <a:latin typeface="Courier New"/>
                <a:ea typeface="Courier New"/>
                <a:cs typeface="Courier New"/>
                <a:sym typeface="Courier New"/>
              </a:rPr>
              <a:t>(</a:t>
            </a:r>
            <a:r>
              <a:rPr sz="3168" dirty="0">
                <a:solidFill>
                  <a:srgbClr val="3933FF"/>
                </a:solidFill>
                <a:latin typeface="Courier New"/>
                <a:ea typeface="Courier New"/>
                <a:cs typeface="Courier New"/>
                <a:sym typeface="Courier New"/>
              </a:rPr>
              <a:t>"</a:t>
            </a:r>
            <a:r>
              <a:rPr lang="en-US" sz="3168" dirty="0">
                <a:solidFill>
                  <a:srgbClr val="3933FF"/>
                </a:solidFill>
                <a:latin typeface="Courier New"/>
                <a:ea typeface="Courier New"/>
                <a:cs typeface="Courier New"/>
                <a:sym typeface="Courier New"/>
              </a:rPr>
              <a:t>element </a:t>
            </a:r>
            <a:r>
              <a:rPr sz="3168" dirty="0">
                <a:solidFill>
                  <a:srgbClr val="3933FF"/>
                </a:solidFill>
                <a:latin typeface="Courier New"/>
                <a:ea typeface="Courier New"/>
                <a:cs typeface="Courier New"/>
                <a:sym typeface="Courier New"/>
              </a:rPr>
              <a:t>2"</a:t>
            </a:r>
            <a:r>
              <a:rPr sz="3168" dirty="0">
                <a:latin typeface="Courier New"/>
                <a:ea typeface="Courier New"/>
                <a:cs typeface="Courier New"/>
                <a:sym typeface="Courier New"/>
              </a:rPr>
              <a:t>);</a:t>
            </a:r>
          </a:p>
          <a:p>
            <a:pPr marL="0" indent="0" defTabSz="402336">
              <a:spcBef>
                <a:spcPts val="0"/>
              </a:spcBef>
              <a:buSzTx/>
              <a:buFontTx/>
              <a:buNone/>
              <a:defRPr sz="3168">
                <a:solidFill>
                  <a:srgbClr val="3933FF"/>
                </a:solidFill>
                <a:latin typeface="Courier New"/>
                <a:ea typeface="Courier New"/>
                <a:cs typeface="Courier New"/>
                <a:sym typeface="Courier New"/>
              </a:defRPr>
            </a:pPr>
            <a:r>
              <a:rPr sz="3168" dirty="0">
                <a:latin typeface="Courier New"/>
                <a:ea typeface="Courier New"/>
                <a:cs typeface="Courier New"/>
                <a:sym typeface="Courier New"/>
              </a:rPr>
              <a:t>		</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.add</a:t>
            </a:r>
            <a:r>
              <a:rPr sz="3168" dirty="0">
                <a:latin typeface="Courier New"/>
                <a:ea typeface="Courier New"/>
                <a:cs typeface="Courier New"/>
                <a:sym typeface="Courier New"/>
              </a:rPr>
              <a:t>(</a:t>
            </a:r>
            <a:r>
              <a:rPr sz="3168" dirty="0">
                <a:solidFill>
                  <a:srgbClr val="3933FF"/>
                </a:solidFill>
                <a:latin typeface="Courier New"/>
                <a:ea typeface="Courier New"/>
                <a:cs typeface="Courier New"/>
                <a:sym typeface="Courier New"/>
              </a:rPr>
              <a:t>"</a:t>
            </a:r>
            <a:r>
              <a:rPr lang="en-US" sz="3168" dirty="0">
                <a:solidFill>
                  <a:srgbClr val="3933FF"/>
                </a:solidFill>
                <a:latin typeface="Courier New"/>
                <a:ea typeface="Courier New"/>
                <a:cs typeface="Courier New"/>
                <a:sym typeface="Courier New"/>
              </a:rPr>
              <a:t>element </a:t>
            </a:r>
            <a:r>
              <a:rPr sz="3168" dirty="0">
                <a:solidFill>
                  <a:srgbClr val="3933FF"/>
                </a:solidFill>
                <a:latin typeface="Courier New"/>
                <a:ea typeface="Courier New"/>
                <a:cs typeface="Courier New"/>
                <a:sym typeface="Courier New"/>
              </a:rPr>
              <a:t>3"</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r>
              <a:rPr sz="3168" dirty="0" err="1">
                <a:latin typeface="Courier New"/>
                <a:ea typeface="Courier New"/>
                <a:cs typeface="Courier New"/>
                <a:sym typeface="Courier New"/>
              </a:rPr>
              <a:t>System.</a:t>
            </a:r>
            <a:r>
              <a:rPr sz="3168" b="1" i="1" dirty="0" err="1">
                <a:solidFill>
                  <a:srgbClr val="0326CC"/>
                </a:solidFill>
                <a:latin typeface="Courier New"/>
                <a:ea typeface="Courier New"/>
                <a:cs typeface="Courier New"/>
                <a:sym typeface="Courier New"/>
              </a:rPr>
              <a:t>out</a:t>
            </a:r>
            <a:r>
              <a:rPr sz="3168" dirty="0" err="1">
                <a:latin typeface="Courier New"/>
                <a:ea typeface="Courier New"/>
                <a:cs typeface="Courier New"/>
                <a:sym typeface="Courier New"/>
              </a:rPr>
              <a:t>.println</a:t>
            </a:r>
            <a:r>
              <a:rPr sz="3168" dirty="0">
                <a:latin typeface="Courier New"/>
                <a:ea typeface="Courier New"/>
                <a:cs typeface="Courier New"/>
                <a:sym typeface="Courier New"/>
              </a:rPr>
              <a:t>(</a:t>
            </a:r>
            <a:r>
              <a:rPr lang="en-US" sz="3168" dirty="0" err="1">
                <a:solidFill>
                  <a:srgbClr val="7E504F"/>
                </a:solidFill>
                <a:latin typeface="Courier New"/>
                <a:ea typeface="Courier New"/>
                <a:cs typeface="Courier New"/>
                <a:sym typeface="Courier New"/>
              </a:rPr>
              <a:t>queueA</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r>
              <a:rPr sz="3168" dirty="0" err="1">
                <a:latin typeface="Courier New"/>
                <a:ea typeface="Courier New"/>
                <a:cs typeface="Courier New"/>
                <a:sym typeface="Courier New"/>
              </a:rPr>
              <a:t>System.</a:t>
            </a:r>
            <a:r>
              <a:rPr sz="3168" b="1" i="1" dirty="0" err="1">
                <a:solidFill>
                  <a:srgbClr val="0326CC"/>
                </a:solidFill>
                <a:latin typeface="Courier New"/>
                <a:ea typeface="Courier New"/>
                <a:cs typeface="Courier New"/>
                <a:sym typeface="Courier New"/>
              </a:rPr>
              <a:t>out</a:t>
            </a:r>
            <a:r>
              <a:rPr sz="3168" dirty="0" err="1">
                <a:latin typeface="Courier New"/>
                <a:ea typeface="Courier New"/>
                <a:cs typeface="Courier New"/>
                <a:sym typeface="Courier New"/>
              </a:rPr>
              <a:t>.println</a:t>
            </a:r>
            <a:r>
              <a:rPr sz="3168" dirty="0">
                <a:latin typeface="Courier New"/>
                <a:ea typeface="Courier New"/>
                <a:cs typeface="Courier New"/>
                <a:sym typeface="Courier New"/>
              </a:rPr>
              <a:t>(</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.contains</a:t>
            </a:r>
            <a:r>
              <a:rPr sz="3168" dirty="0">
                <a:latin typeface="Courier New"/>
                <a:ea typeface="Courier New"/>
                <a:cs typeface="Courier New"/>
                <a:sym typeface="Courier New"/>
              </a:rPr>
              <a:t>(</a:t>
            </a:r>
            <a:r>
              <a:rPr sz="3168" dirty="0">
                <a:solidFill>
                  <a:srgbClr val="3933FF"/>
                </a:solidFill>
                <a:latin typeface="Courier New"/>
                <a:ea typeface="Courier New"/>
                <a:cs typeface="Courier New"/>
                <a:sym typeface="Courier New"/>
              </a:rPr>
              <a:t>"</a:t>
            </a:r>
            <a:r>
              <a:rPr lang="en-US" sz="3168" dirty="0">
                <a:solidFill>
                  <a:srgbClr val="3933FF"/>
                </a:solidFill>
                <a:latin typeface="Courier New"/>
                <a:ea typeface="Courier New"/>
                <a:cs typeface="Courier New"/>
                <a:sym typeface="Courier New"/>
              </a:rPr>
              <a:t>element </a:t>
            </a:r>
            <a:r>
              <a:rPr sz="3168" dirty="0">
                <a:solidFill>
                  <a:srgbClr val="3933FF"/>
                </a:solidFill>
                <a:latin typeface="Courier New"/>
                <a:ea typeface="Courier New"/>
                <a:cs typeface="Courier New"/>
                <a:sym typeface="Courier New"/>
              </a:rPr>
              <a:t>2"</a:t>
            </a:r>
            <a:r>
              <a:rPr sz="3168" dirty="0">
                <a:latin typeface="Courier New"/>
                <a:ea typeface="Courier New"/>
                <a:cs typeface="Courier New"/>
                <a:sym typeface="Courier New"/>
              </a:rPr>
              <a:t>));</a:t>
            </a:r>
          </a:p>
          <a:p>
            <a:pPr marL="0" indent="0" defTabSz="402336">
              <a:spcBef>
                <a:spcPts val="0"/>
              </a:spcBef>
              <a:buSzTx/>
              <a:buFontTx/>
              <a:buNone/>
              <a:defRPr sz="3168">
                <a:solidFill>
                  <a:srgbClr val="3933FF"/>
                </a:solidFill>
                <a:latin typeface="Courier New"/>
                <a:ea typeface="Courier New"/>
                <a:cs typeface="Courier New"/>
                <a:sym typeface="Courier New"/>
              </a:defRPr>
            </a:pPr>
            <a:r>
              <a:rPr sz="3168" dirty="0">
                <a:latin typeface="Courier New"/>
                <a:ea typeface="Courier New"/>
                <a:cs typeface="Courier New"/>
                <a:sym typeface="Courier New"/>
              </a:rPr>
              <a:t>		</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.remove</a:t>
            </a:r>
            <a:r>
              <a:rPr sz="3168" dirty="0">
                <a:latin typeface="Courier New"/>
                <a:ea typeface="Courier New"/>
                <a:cs typeface="Courier New"/>
                <a:sym typeface="Courier New"/>
              </a:rPr>
              <a:t>(</a:t>
            </a:r>
            <a:r>
              <a:rPr sz="3168" dirty="0">
                <a:solidFill>
                  <a:srgbClr val="3933FF"/>
                </a:solidFill>
                <a:latin typeface="Courier New"/>
                <a:ea typeface="Courier New"/>
                <a:cs typeface="Courier New"/>
                <a:sym typeface="Courier New"/>
              </a:rPr>
              <a:t>"</a:t>
            </a:r>
            <a:r>
              <a:rPr lang="en-US" sz="3168" dirty="0">
                <a:solidFill>
                  <a:srgbClr val="3933FF"/>
                </a:solidFill>
                <a:latin typeface="Courier New"/>
                <a:ea typeface="Courier New"/>
                <a:cs typeface="Courier New"/>
                <a:sym typeface="Courier New"/>
              </a:rPr>
              <a:t>element </a:t>
            </a:r>
            <a:r>
              <a:rPr sz="3168" dirty="0">
                <a:solidFill>
                  <a:srgbClr val="3933FF"/>
                </a:solidFill>
                <a:latin typeface="Courier New"/>
                <a:ea typeface="Courier New"/>
                <a:cs typeface="Courier New"/>
                <a:sym typeface="Courier New"/>
              </a:rPr>
              <a:t>2"</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r>
              <a:rPr sz="3168" dirty="0" err="1">
                <a:latin typeface="Courier New"/>
                <a:ea typeface="Courier New"/>
                <a:cs typeface="Courier New"/>
                <a:sym typeface="Courier New"/>
              </a:rPr>
              <a:t>System.</a:t>
            </a:r>
            <a:r>
              <a:rPr sz="3168" b="1" i="1" dirty="0" err="1">
                <a:solidFill>
                  <a:srgbClr val="0326CC"/>
                </a:solidFill>
                <a:latin typeface="Courier New"/>
                <a:ea typeface="Courier New"/>
                <a:cs typeface="Courier New"/>
                <a:sym typeface="Courier New"/>
              </a:rPr>
              <a:t>out</a:t>
            </a:r>
            <a:r>
              <a:rPr sz="3168" dirty="0" err="1">
                <a:latin typeface="Courier New"/>
                <a:ea typeface="Courier New"/>
                <a:cs typeface="Courier New"/>
                <a:sym typeface="Courier New"/>
              </a:rPr>
              <a:t>.println</a:t>
            </a:r>
            <a:r>
              <a:rPr sz="3168" dirty="0">
                <a:latin typeface="Courier New"/>
                <a:ea typeface="Courier New"/>
                <a:cs typeface="Courier New"/>
                <a:sym typeface="Courier New"/>
              </a:rPr>
              <a:t>(</a:t>
            </a:r>
            <a:r>
              <a:rPr lang="en-US" sz="3168" dirty="0" err="1">
                <a:solidFill>
                  <a:srgbClr val="7E504F"/>
                </a:solidFill>
                <a:latin typeface="Courier New"/>
                <a:ea typeface="Courier New"/>
                <a:cs typeface="Courier New"/>
                <a:sym typeface="Courier New"/>
              </a:rPr>
              <a:t>queueA</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r>
              <a:rPr sz="3168" dirty="0" err="1">
                <a:latin typeface="Courier New"/>
                <a:ea typeface="Courier New"/>
                <a:cs typeface="Courier New"/>
                <a:sym typeface="Courier New"/>
              </a:rPr>
              <a:t>System.</a:t>
            </a:r>
            <a:r>
              <a:rPr sz="3168" b="1" i="1" dirty="0" err="1">
                <a:solidFill>
                  <a:srgbClr val="0326CC"/>
                </a:solidFill>
                <a:latin typeface="Courier New"/>
                <a:ea typeface="Courier New"/>
                <a:cs typeface="Courier New"/>
                <a:sym typeface="Courier New"/>
              </a:rPr>
              <a:t>out</a:t>
            </a:r>
            <a:r>
              <a:rPr sz="3168" dirty="0" err="1">
                <a:latin typeface="Courier New"/>
                <a:ea typeface="Courier New"/>
                <a:cs typeface="Courier New"/>
                <a:sym typeface="Courier New"/>
              </a:rPr>
              <a:t>.println</a:t>
            </a:r>
            <a:r>
              <a:rPr sz="3168" dirty="0">
                <a:latin typeface="Courier New"/>
                <a:ea typeface="Courier New"/>
                <a:cs typeface="Courier New"/>
                <a:sym typeface="Courier New"/>
              </a:rPr>
              <a:t>(</a:t>
            </a:r>
            <a:r>
              <a:rPr lang="en-US" sz="3168" dirty="0" err="1">
                <a:solidFill>
                  <a:srgbClr val="7E504F"/>
                </a:solidFill>
                <a:latin typeface="Courier New"/>
                <a:ea typeface="Courier New"/>
                <a:cs typeface="Courier New"/>
                <a:sym typeface="Courier New"/>
              </a:rPr>
              <a:t>queueA</a:t>
            </a:r>
            <a:r>
              <a:rPr sz="3168" dirty="0" err="1">
                <a:latin typeface="Courier New"/>
                <a:ea typeface="Courier New"/>
                <a:cs typeface="Courier New"/>
                <a:sym typeface="Courier New"/>
              </a:rPr>
              <a:t>.peek</a:t>
            </a:r>
            <a:r>
              <a:rPr sz="3168" dirty="0">
                <a:latin typeface="Courier New"/>
                <a:ea typeface="Courier New"/>
                <a:cs typeface="Courier New"/>
                <a:sym typeface="Courier New"/>
              </a:rPr>
              <a:t>());</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	}</a:t>
            </a:r>
          </a:p>
          <a:p>
            <a:pPr marL="0" indent="0" defTabSz="402336">
              <a:spcBef>
                <a:spcPts val="0"/>
              </a:spcBef>
              <a:buSzTx/>
              <a:buFontTx/>
              <a:buNone/>
              <a:defRPr sz="3168">
                <a:latin typeface="Courier New"/>
                <a:ea typeface="Courier New"/>
                <a:cs typeface="Courier New"/>
                <a:sym typeface="Courier New"/>
              </a:defRPr>
            </a:pPr>
            <a:endParaRPr sz="3168" dirty="0">
              <a:latin typeface="Courier New"/>
              <a:ea typeface="Courier New"/>
              <a:cs typeface="Courier New"/>
              <a:sym typeface="Courier New"/>
            </a:endParaRPr>
          </a:p>
          <a:p>
            <a:pPr marL="0" indent="0" defTabSz="402336">
              <a:spcBef>
                <a:spcPts val="0"/>
              </a:spcBef>
              <a:buSzTx/>
              <a:buFontTx/>
              <a:buNone/>
              <a:defRPr sz="3168">
                <a:latin typeface="Courier New"/>
                <a:ea typeface="Courier New"/>
                <a:cs typeface="Courier New"/>
                <a:sym typeface="Courier New"/>
              </a:defRPr>
            </a:pPr>
            <a:r>
              <a:rPr sz="3168" dirty="0">
                <a:latin typeface="Courier New"/>
                <a:ea typeface="Courier New"/>
                <a:cs typeface="Courier New"/>
                <a:sym typeface="Courier New"/>
              </a:rPr>
              <a:t>}</a:t>
            </a:r>
          </a:p>
        </p:txBody>
      </p:sp>
      <p:sp>
        <p:nvSpPr>
          <p:cNvPr id="46083" name="Google Shape;99;p9">
            <a:extLst>
              <a:ext uri="{FF2B5EF4-FFF2-40B4-BE49-F238E27FC236}">
                <a16:creationId xmlns:a16="http://schemas.microsoft.com/office/drawing/2014/main" id="{88DE6A45-57C1-2FB1-4A28-F3EB70A301B6}"/>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AED82E39-6666-6645-B39B-BD39ACEA9369}" type="slidenum">
              <a:rPr lang="en-TR" altLang="en-TR" sz="2400" smtClean="0">
                <a:solidFill>
                  <a:srgbClr val="888888"/>
                </a:solidFill>
              </a:rPr>
              <a:pPr/>
              <a:t>29</a:t>
            </a:fld>
            <a:endParaRPr lang="en-TR" altLang="en-TR" sz="2400">
              <a:solidFill>
                <a:srgbClr val="888888"/>
              </a:solidFill>
            </a:endParaRPr>
          </a:p>
        </p:txBody>
      </p:sp>
      <p:sp>
        <p:nvSpPr>
          <p:cNvPr id="46084" name="2 3 4 5 6 7…">
            <a:extLst>
              <a:ext uri="{FF2B5EF4-FFF2-40B4-BE49-F238E27FC236}">
                <a16:creationId xmlns:a16="http://schemas.microsoft.com/office/drawing/2014/main" id="{8BEFAD9C-826D-9867-ECD3-B55246724D0F}"/>
              </a:ext>
            </a:extLst>
          </p:cNvPr>
          <p:cNvSpPr>
            <a:spLocks noChangeArrowheads="1"/>
          </p:cNvSpPr>
          <p:nvPr/>
        </p:nvSpPr>
        <p:spPr bwMode="auto">
          <a:xfrm>
            <a:off x="14208125" y="5559425"/>
            <a:ext cx="8940800" cy="1876425"/>
          </a:xfrm>
          <a:prstGeom prst="rect">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2,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true</a:t>
            </a:r>
          </a:p>
          <a:p>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 </a:t>
            </a:r>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a:t>
            </a:r>
            <a:r>
              <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3]</a:t>
            </a:r>
          </a:p>
          <a:p>
            <a:r>
              <a:rPr lang="en-US"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rPr>
              <a:t>element 1</a:t>
            </a:r>
            <a:endParaRPr lang="en-TR" altLang="en-TR" sz="2900">
              <a:solidFill>
                <a:srgbClr val="FFFFFF"/>
              </a:solidFill>
              <a:latin typeface="Courier New" panose="02070309020205020404" pitchFamily="49" charset="0"/>
              <a:cs typeface="Courier New" panose="02070309020205020404" pitchFamily="49" charset="0"/>
              <a:sym typeface="Courier New" panose="020703090202050204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a:t> </a:t>
            </a:r>
            <a:r>
              <a:rPr lang="en-US" altLang="en-TR"/>
              <a:t>Visual Programming Fundamentals
 Designing a Form
</a:t>
            </a:r>
            <a:r>
              <a:rPr lang="en-TR" altLang="en-TR"/>
              <a:t> </a:t>
            </a:r>
            <a:r>
              <a:rPr lang="en-US" altLang="en-TR"/>
              <a:t>Controls and Forms
</a:t>
            </a:r>
            <a:r>
              <a:rPr lang="en-TR" altLang="en-TR"/>
              <a:t> </a:t>
            </a:r>
            <a:r>
              <a:rPr lang="en-US" altLang="en-TR"/>
              <a:t>Properties of Components and Events
</a:t>
            </a:r>
            <a:r>
              <a:rPr lang="en-TR" altLang="en-TR"/>
              <a:t> </a:t>
            </a:r>
            <a:r>
              <a:rPr lang="en-TR" altLang="en-TR">
                <a:solidFill>
                  <a:srgbClr val="CAA8E1"/>
                </a:solidFill>
              </a:rPr>
              <a:t>Final </a:t>
            </a:r>
            <a:r>
              <a:rPr lang="en-US" altLang="en-TR">
                <a:solidFill>
                  <a:srgbClr val="CAA8E1"/>
                </a:solidFill>
              </a:rPr>
              <a:t>Exam</a:t>
            </a:r>
            <a:endParaRPr lang="en-TR"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ree">
            <a:extLst>
              <a:ext uri="{FF2B5EF4-FFF2-40B4-BE49-F238E27FC236}">
                <a16:creationId xmlns:a16="http://schemas.microsoft.com/office/drawing/2014/main" id="{77A89AE6-7DA7-DDE9-D130-7AF1F52C6811}"/>
              </a:ext>
            </a:extLst>
          </p:cNvPr>
          <p:cNvSpPr>
            <a:spLocks noGrp="1"/>
          </p:cNvSpPr>
          <p:nvPr>
            <p:ph type="title"/>
          </p:nvPr>
        </p:nvSpPr>
        <p:spPr/>
        <p:txBody>
          <a:bodyPr/>
          <a:lstStyle/>
          <a:p>
            <a:r>
              <a:rPr lang="en-TR" altLang="en-TR"/>
              <a:t>Tree</a:t>
            </a:r>
          </a:p>
        </p:txBody>
      </p:sp>
      <p:sp>
        <p:nvSpPr>
          <p:cNvPr id="47106" name="Veriyi arama ve sıralama için kullanılan özel veri yapılarıdır.…">
            <a:extLst>
              <a:ext uri="{FF2B5EF4-FFF2-40B4-BE49-F238E27FC236}">
                <a16:creationId xmlns:a16="http://schemas.microsoft.com/office/drawing/2014/main" id="{AE054540-8A37-ED81-621C-2BDA9D77BAA1}"/>
              </a:ext>
            </a:extLst>
          </p:cNvPr>
          <p:cNvSpPr>
            <a:spLocks noGrp="1"/>
          </p:cNvSpPr>
          <p:nvPr>
            <p:ph type="body" idx="1"/>
          </p:nvPr>
        </p:nvSpPr>
        <p:spPr/>
        <p:txBody>
          <a:bodyPr/>
          <a:lstStyle/>
          <a:p>
            <a:r>
              <a:rPr lang="en-US" altLang="en-TR"/>
              <a:t>Tree is a special data structure that is used to search and sort it.
For example, you remember the game of number prediction. When you estimate the number, you  divide the possible numbers by 2 so that you guess the number fast</a:t>
            </a:r>
            <a:r>
              <a:rPr lang="en-TR" altLang="en-TR"/>
              <a:t>.</a:t>
            </a:r>
          </a:p>
        </p:txBody>
      </p:sp>
      <p:pic>
        <p:nvPicPr>
          <p:cNvPr id="47107" name="Image" descr="Image">
            <a:extLst>
              <a:ext uri="{FF2B5EF4-FFF2-40B4-BE49-F238E27FC236}">
                <a16:creationId xmlns:a16="http://schemas.microsoft.com/office/drawing/2014/main" id="{CFAFBC8E-FB3D-BDB5-B23F-EA9D9BD0C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738" y="7267575"/>
            <a:ext cx="7934325" cy="643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ree">
            <a:extLst>
              <a:ext uri="{FF2B5EF4-FFF2-40B4-BE49-F238E27FC236}">
                <a16:creationId xmlns:a16="http://schemas.microsoft.com/office/drawing/2014/main" id="{257395B7-43BE-00A4-CACD-3B66641F912B}"/>
              </a:ext>
            </a:extLst>
          </p:cNvPr>
          <p:cNvSpPr>
            <a:spLocks noGrp="1"/>
          </p:cNvSpPr>
          <p:nvPr>
            <p:ph type="title"/>
          </p:nvPr>
        </p:nvSpPr>
        <p:spPr/>
        <p:txBody>
          <a:bodyPr/>
          <a:lstStyle/>
          <a:p>
            <a:r>
              <a:rPr lang="en-TR" altLang="en-TR"/>
              <a:t>Tree</a:t>
            </a:r>
          </a:p>
        </p:txBody>
      </p:sp>
      <p:sp>
        <p:nvSpPr>
          <p:cNvPr id="48130" name="İkili Ağaç (Binary Tree) yapısını Collections ile hazır olarak kullanamıyoruz. Veri yapıları dersinde tree veri yapısını oluşturacaksınız.">
            <a:extLst>
              <a:ext uri="{FF2B5EF4-FFF2-40B4-BE49-F238E27FC236}">
                <a16:creationId xmlns:a16="http://schemas.microsoft.com/office/drawing/2014/main" id="{EF377117-72AB-F878-5939-A26C8781182A}"/>
              </a:ext>
            </a:extLst>
          </p:cNvPr>
          <p:cNvSpPr>
            <a:spLocks noGrp="1"/>
          </p:cNvSpPr>
          <p:nvPr>
            <p:ph type="body" idx="1"/>
          </p:nvPr>
        </p:nvSpPr>
        <p:spPr/>
        <p:txBody>
          <a:bodyPr/>
          <a:lstStyle/>
          <a:p>
            <a:r>
              <a:rPr lang="en-US" altLang="en-TR"/>
              <a:t>We cannot use the Binary Tree structure ready with Collections. In Data Structures course, you will create a tree data structure. </a:t>
            </a:r>
            <a:endParaRPr lang="en-TR" altLang="en-TR"/>
          </a:p>
        </p:txBody>
      </p:sp>
      <p:pic>
        <p:nvPicPr>
          <p:cNvPr id="48131" name="Image" descr="Image">
            <a:extLst>
              <a:ext uri="{FF2B5EF4-FFF2-40B4-BE49-F238E27FC236}">
                <a16:creationId xmlns:a16="http://schemas.microsoft.com/office/drawing/2014/main" id="{8A9B7EB0-8558-BDF3-CAE2-0387BA09E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388" y="5413375"/>
            <a:ext cx="7567612"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Google Shape;295;p36">
            <a:extLst>
              <a:ext uri="{FF2B5EF4-FFF2-40B4-BE49-F238E27FC236}">
                <a16:creationId xmlns:a16="http://schemas.microsoft.com/office/drawing/2014/main" id="{0F48B1A9-A02C-0058-21DA-A3B20BC94F6A}"/>
              </a:ext>
            </a:extLst>
          </p:cNvPr>
          <p:cNvSpPr>
            <a:spLocks noGrp="1"/>
          </p:cNvSpPr>
          <p:nvPr>
            <p:ph type="title"/>
          </p:nvPr>
        </p:nvSpPr>
        <p:spPr>
          <a:xfrm>
            <a:off x="765175" y="263525"/>
            <a:ext cx="22853650" cy="2022475"/>
          </a:xfrm>
        </p:spPr>
        <p:txBody>
          <a:bodyPr/>
          <a:lstStyle/>
          <a:p>
            <a:r>
              <a:rPr lang="tr-TR" altLang="en-TR"/>
              <a:t>Assignment</a:t>
            </a:r>
            <a:r>
              <a:rPr lang="en-TR" altLang="en-TR"/>
              <a:t> - 1</a:t>
            </a:r>
          </a:p>
        </p:txBody>
      </p:sp>
      <p:sp>
        <p:nvSpPr>
          <p:cNvPr id="195" name="Google Shape;296;p36">
            <a:extLst>
              <a:ext uri="{FF2B5EF4-FFF2-40B4-BE49-F238E27FC236}">
                <a16:creationId xmlns:a16="http://schemas.microsoft.com/office/drawing/2014/main" id="{F7378CCA-253D-5D2A-20C3-CFFEF00CD395}"/>
              </a:ext>
            </a:extLst>
          </p:cNvPr>
          <p:cNvSpPr txBox="1">
            <a:spLocks noGrp="1"/>
          </p:cNvSpPr>
          <p:nvPr>
            <p:ph type="body" idx="1"/>
          </p:nvPr>
        </p:nvSpPr>
        <p:spPr>
          <a:xfrm>
            <a:off x="838200" y="2606675"/>
            <a:ext cx="22707600" cy="9823450"/>
          </a:xfrm>
        </p:spPr>
        <p:txBody>
          <a:bodyPr/>
          <a:lstStyle/>
          <a:p>
            <a:pPr>
              <a:spcBef>
                <a:spcPts val="0"/>
              </a:spcBef>
              <a:buSzTx/>
              <a:buFont typeface="Arial" panose="020B0604020202020204" pitchFamily="34" charset="0"/>
              <a:buNone/>
              <a:defRPr sz="5700"/>
            </a:pPr>
            <a:endParaRPr sz="5700" dirty="0"/>
          </a:p>
          <a:p>
            <a:pPr marL="893762" indent="-533400">
              <a:buSzPts val="5700"/>
              <a:defRPr sz="5700"/>
            </a:pPr>
            <a:r>
              <a:rPr lang="en-US" sz="6600" dirty="0"/>
              <a:t>Create a set of book names. Delete the book. Print the book names to the console.</a:t>
            </a:r>
            <a:endParaRPr sz="6600" dirty="0"/>
          </a:p>
        </p:txBody>
      </p:sp>
      <p:sp>
        <p:nvSpPr>
          <p:cNvPr id="49155" name="Google Shape;297;p36">
            <a:extLst>
              <a:ext uri="{FF2B5EF4-FFF2-40B4-BE49-F238E27FC236}">
                <a16:creationId xmlns:a16="http://schemas.microsoft.com/office/drawing/2014/main" id="{26820504-A301-0712-CD33-C12E1CFF5AC8}"/>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1A3A5D3D-3A3B-2442-B218-1010A1A7A273}" type="slidenum">
              <a:rPr lang="en-TR" altLang="en-TR" sz="2400" smtClean="0">
                <a:solidFill>
                  <a:srgbClr val="888888"/>
                </a:solidFill>
              </a:rPr>
              <a:pPr/>
              <a:t>32</a:t>
            </a:fld>
            <a:endParaRPr lang="en-TR" altLang="en-TR" sz="2400">
              <a:solidFill>
                <a:srgbClr val="888888"/>
              </a:solidFill>
            </a:endParaRPr>
          </a:p>
        </p:txBody>
      </p:sp>
      <p:pic>
        <p:nvPicPr>
          <p:cNvPr id="49156" name="CS 106A | Assignment 2" descr="CS 106A | Assignment 2">
            <a:extLst>
              <a:ext uri="{FF2B5EF4-FFF2-40B4-BE49-F238E27FC236}">
                <a16:creationId xmlns:a16="http://schemas.microsoft.com/office/drawing/2014/main" id="{7A6792E6-E27E-C296-AD5D-AA3566962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7726363"/>
            <a:ext cx="3767138"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Google Shape;302;p37">
            <a:extLst>
              <a:ext uri="{FF2B5EF4-FFF2-40B4-BE49-F238E27FC236}">
                <a16:creationId xmlns:a16="http://schemas.microsoft.com/office/drawing/2014/main" id="{A05F3161-D660-D4E3-2C37-C3E0EDA6EBF4}"/>
              </a:ext>
            </a:extLst>
          </p:cNvPr>
          <p:cNvSpPr>
            <a:spLocks noGrp="1"/>
          </p:cNvSpPr>
          <p:nvPr>
            <p:ph type="title"/>
          </p:nvPr>
        </p:nvSpPr>
        <p:spPr>
          <a:xfrm>
            <a:off x="765175" y="263525"/>
            <a:ext cx="22853650" cy="2022475"/>
          </a:xfrm>
        </p:spPr>
        <p:txBody>
          <a:bodyPr/>
          <a:lstStyle/>
          <a:p>
            <a:r>
              <a:rPr lang="tr-TR" altLang="en-TR"/>
              <a:t>Assignment</a:t>
            </a:r>
            <a:r>
              <a:rPr lang="en-TR" altLang="en-TR"/>
              <a:t> - 2</a:t>
            </a:r>
          </a:p>
        </p:txBody>
      </p:sp>
      <p:sp>
        <p:nvSpPr>
          <p:cNvPr id="200" name="Google Shape;303;p37">
            <a:extLst>
              <a:ext uri="{FF2B5EF4-FFF2-40B4-BE49-F238E27FC236}">
                <a16:creationId xmlns:a16="http://schemas.microsoft.com/office/drawing/2014/main" id="{69D707D9-9EA7-B3E7-FE73-DEB10C8597EF}"/>
              </a:ext>
            </a:extLst>
          </p:cNvPr>
          <p:cNvSpPr txBox="1">
            <a:spLocks noGrp="1"/>
          </p:cNvSpPr>
          <p:nvPr>
            <p:ph type="body" idx="1"/>
          </p:nvPr>
        </p:nvSpPr>
        <p:spPr>
          <a:xfrm>
            <a:off x="838200" y="2606675"/>
            <a:ext cx="22707600" cy="9823450"/>
          </a:xfrm>
        </p:spPr>
        <p:txBody>
          <a:bodyPr/>
          <a:lstStyle/>
          <a:p>
            <a:pPr>
              <a:spcBef>
                <a:spcPts val="0"/>
              </a:spcBef>
              <a:buSzTx/>
              <a:buFont typeface="Arial" panose="020B0604020202020204" pitchFamily="34" charset="0"/>
              <a:buNone/>
              <a:defRPr sz="5300"/>
            </a:pPr>
            <a:endParaRPr sz="5300" dirty="0"/>
          </a:p>
          <a:p>
            <a:pPr marL="911225" indent="-568325">
              <a:buSzPts val="5300"/>
              <a:defRPr sz="5300"/>
            </a:pPr>
            <a:r>
              <a:rPr lang="en-US" sz="6600" dirty="0"/>
              <a:t>Create a dictionary of student name and grade. Search for a student in the dictionary, delete it and print it on the console.</a:t>
            </a:r>
            <a:endParaRPr sz="6600" dirty="0"/>
          </a:p>
        </p:txBody>
      </p:sp>
      <p:sp>
        <p:nvSpPr>
          <p:cNvPr id="50179" name="Google Shape;304;p37">
            <a:extLst>
              <a:ext uri="{FF2B5EF4-FFF2-40B4-BE49-F238E27FC236}">
                <a16:creationId xmlns:a16="http://schemas.microsoft.com/office/drawing/2014/main" id="{291CF61F-F8EF-3AC3-038F-CD8B3A558F8C}"/>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A573B3DC-3820-1745-8F60-A52EE096ED5B}" type="slidenum">
              <a:rPr lang="en-TR" altLang="en-TR" sz="2400" smtClean="0">
                <a:solidFill>
                  <a:srgbClr val="888888"/>
                </a:solidFill>
              </a:rPr>
              <a:pPr/>
              <a:t>33</a:t>
            </a:fld>
            <a:endParaRPr lang="en-TR" altLang="en-TR" sz="2400">
              <a:solidFill>
                <a:srgbClr val="888888"/>
              </a:solidFill>
            </a:endParaRPr>
          </a:p>
        </p:txBody>
      </p:sp>
      <p:pic>
        <p:nvPicPr>
          <p:cNvPr id="50180" name="CS 106A | Assignment 2" descr="CS 106A | Assignment 2">
            <a:extLst>
              <a:ext uri="{FF2B5EF4-FFF2-40B4-BE49-F238E27FC236}">
                <a16:creationId xmlns:a16="http://schemas.microsoft.com/office/drawing/2014/main" id="{8750CF44-288F-EB56-A3D4-637A141A7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7726363"/>
            <a:ext cx="3767138"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Google Shape;316;p39">
            <a:extLst>
              <a:ext uri="{FF2B5EF4-FFF2-40B4-BE49-F238E27FC236}">
                <a16:creationId xmlns:a16="http://schemas.microsoft.com/office/drawing/2014/main" id="{C0193C28-1736-9651-ACD0-13A2BC2B7397}"/>
              </a:ext>
            </a:extLst>
          </p:cNvPr>
          <p:cNvSpPr>
            <a:spLocks noGrp="1"/>
          </p:cNvSpPr>
          <p:nvPr>
            <p:ph type="title"/>
          </p:nvPr>
        </p:nvSpPr>
        <p:spPr>
          <a:xfrm>
            <a:off x="765175" y="263525"/>
            <a:ext cx="22853650" cy="2022475"/>
          </a:xfrm>
        </p:spPr>
        <p:txBody>
          <a:bodyPr/>
          <a:lstStyle/>
          <a:p>
            <a:r>
              <a:rPr lang="tr-TR" altLang="en-TR"/>
              <a:t>Assignment</a:t>
            </a:r>
            <a:r>
              <a:rPr lang="en-TR" altLang="en-TR"/>
              <a:t> - 3</a:t>
            </a:r>
          </a:p>
        </p:txBody>
      </p:sp>
      <p:sp>
        <p:nvSpPr>
          <p:cNvPr id="205" name="Google Shape;317;p39">
            <a:extLst>
              <a:ext uri="{FF2B5EF4-FFF2-40B4-BE49-F238E27FC236}">
                <a16:creationId xmlns:a16="http://schemas.microsoft.com/office/drawing/2014/main" id="{337FBD31-6126-4D57-ED32-06B0BA743602}"/>
              </a:ext>
            </a:extLst>
          </p:cNvPr>
          <p:cNvSpPr txBox="1">
            <a:spLocks noGrp="1"/>
          </p:cNvSpPr>
          <p:nvPr>
            <p:ph type="body" idx="1"/>
          </p:nvPr>
        </p:nvSpPr>
        <p:spPr>
          <a:xfrm>
            <a:off x="838200" y="2606675"/>
            <a:ext cx="22707600" cy="9823450"/>
          </a:xfrm>
        </p:spPr>
        <p:txBody>
          <a:bodyPr/>
          <a:lstStyle/>
          <a:p>
            <a:pPr>
              <a:spcBef>
                <a:spcPts val="0"/>
              </a:spcBef>
              <a:buSzTx/>
              <a:buFont typeface="Arial" panose="020B0604020202020204" pitchFamily="34" charset="0"/>
              <a:buNone/>
              <a:defRPr sz="5800"/>
            </a:pPr>
            <a:endParaRPr sz="5800" dirty="0"/>
          </a:p>
          <a:p>
            <a:pPr marL="911225" indent="-568325">
              <a:buSzPts val="5800"/>
              <a:defRPr sz="5800"/>
            </a:pPr>
            <a:r>
              <a:rPr lang="en-US" sz="6600" dirty="0"/>
              <a:t>Create a queue of people waiting at a bank. Print out who is in the queue and the last person in the queue on the console.</a:t>
            </a:r>
            <a:endParaRPr sz="6600" dirty="0"/>
          </a:p>
        </p:txBody>
      </p:sp>
      <p:sp>
        <p:nvSpPr>
          <p:cNvPr id="51203" name="Google Shape;318;p39">
            <a:extLst>
              <a:ext uri="{FF2B5EF4-FFF2-40B4-BE49-F238E27FC236}">
                <a16:creationId xmlns:a16="http://schemas.microsoft.com/office/drawing/2014/main" id="{FC9AEAB1-E60A-F970-7873-BA08BBB8E6F3}"/>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2163B1A7-B028-3A40-8FC0-85568923C885}" type="slidenum">
              <a:rPr lang="en-TR" altLang="en-TR" sz="2400" smtClean="0">
                <a:solidFill>
                  <a:srgbClr val="888888"/>
                </a:solidFill>
              </a:rPr>
              <a:pPr/>
              <a:t>34</a:t>
            </a:fld>
            <a:endParaRPr lang="en-TR" altLang="en-TR" sz="2400">
              <a:solidFill>
                <a:srgbClr val="888888"/>
              </a:solidFill>
            </a:endParaRPr>
          </a:p>
        </p:txBody>
      </p:sp>
      <p:pic>
        <p:nvPicPr>
          <p:cNvPr id="51204" name="CS 106A | Assignment 2" descr="CS 106A | Assignment 2">
            <a:extLst>
              <a:ext uri="{FF2B5EF4-FFF2-40B4-BE49-F238E27FC236}">
                <a16:creationId xmlns:a16="http://schemas.microsoft.com/office/drawing/2014/main" id="{2BD175D0-2FC8-5387-CA69-CAAC002B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7726363"/>
            <a:ext cx="3767138"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Java Collections">
            <a:extLst>
              <a:ext uri="{FF2B5EF4-FFF2-40B4-BE49-F238E27FC236}">
                <a16:creationId xmlns:a16="http://schemas.microsoft.com/office/drawing/2014/main" id="{50650F08-79BC-9F18-5FB8-78E02D31B558}"/>
              </a:ext>
            </a:extLst>
          </p:cNvPr>
          <p:cNvSpPr>
            <a:spLocks noGrp="1"/>
          </p:cNvSpPr>
          <p:nvPr>
            <p:ph type="title"/>
          </p:nvPr>
        </p:nvSpPr>
        <p:spPr/>
        <p:txBody>
          <a:bodyPr/>
          <a:lstStyle/>
          <a:p>
            <a:r>
              <a:rPr lang="en-TR" altLang="en-TR"/>
              <a:t>Java Collections</a:t>
            </a:r>
          </a:p>
        </p:txBody>
      </p:sp>
      <p:sp>
        <p:nvSpPr>
          <p:cNvPr id="210" name="Bu konuyu temel olarak öğrendik. Konu hakkında bilgi almak için aşağıdaki açık kaynaklara ulaşabilirsiniz.…">
            <a:extLst>
              <a:ext uri="{FF2B5EF4-FFF2-40B4-BE49-F238E27FC236}">
                <a16:creationId xmlns:a16="http://schemas.microsoft.com/office/drawing/2014/main" id="{99FC22C4-86B7-CED4-A401-CAD418CA6CF3}"/>
              </a:ext>
            </a:extLst>
          </p:cNvPr>
          <p:cNvSpPr txBox="1">
            <a:spLocks noGrp="1"/>
          </p:cNvSpPr>
          <p:nvPr>
            <p:ph type="body" idx="1"/>
          </p:nvPr>
        </p:nvSpPr>
        <p:spPr/>
        <p:txBody>
          <a:bodyPr/>
          <a:lstStyle>
            <a:lvl2pPr marL="1371600" indent="-863600">
              <a:buSzPts val="3800"/>
              <a:buChar char="✓"/>
              <a:defRPr u="sng">
                <a:solidFill>
                  <a:srgbClr val="0000FF"/>
                </a:solidFill>
                <a:uFill>
                  <a:solidFill>
                    <a:srgbClr val="0000FF"/>
                  </a:solidFill>
                </a:uFill>
                <a:hlinkClick r:id="" action="ppaction://noaction"/>
              </a:defRPr>
            </a:lvl2pPr>
          </a:lstStyle>
          <a:p>
            <a:pPr>
              <a:defRPr/>
            </a:pPr>
            <a:r>
              <a:rPr lang="en-US" dirty="0"/>
              <a:t>We learned about it fundamentally. You can reach the open resources below to get information about the topic.
</a:t>
            </a:r>
            <a:r>
              <a:rPr u="sng" dirty="0">
                <a:solidFill>
                  <a:srgbClr val="0000FF"/>
                </a:solidFill>
                <a:uFill>
                  <a:solidFill>
                    <a:srgbClr val="0000FF"/>
                  </a:solidFill>
                </a:uFill>
                <a:hlinkClick r:id="rId2"/>
              </a:rPr>
              <a:t>https://docs.oracle.com/en/java/javase/17/docs/api/java.base/java/util/Collections.html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Gelecek Ders">
            <a:extLst>
              <a:ext uri="{FF2B5EF4-FFF2-40B4-BE49-F238E27FC236}">
                <a16:creationId xmlns:a16="http://schemas.microsoft.com/office/drawing/2014/main" id="{188D0B98-0DD2-AE73-03FC-3F287BF15DD2}"/>
              </a:ext>
            </a:extLst>
          </p:cNvPr>
          <p:cNvSpPr>
            <a:spLocks noGrp="1"/>
          </p:cNvSpPr>
          <p:nvPr>
            <p:ph type="title"/>
          </p:nvPr>
        </p:nvSpPr>
        <p:spPr>
          <a:xfrm>
            <a:off x="765175" y="263525"/>
            <a:ext cx="22853650" cy="2022475"/>
          </a:xfrm>
        </p:spPr>
        <p:txBody>
          <a:bodyPr/>
          <a:lstStyle/>
          <a:p>
            <a:r>
              <a:rPr lang="tr-TR" altLang="en-TR"/>
              <a:t>Next Lecture</a:t>
            </a:r>
            <a:endParaRPr lang="en-TR" altLang="en-TR"/>
          </a:p>
        </p:txBody>
      </p:sp>
      <p:sp>
        <p:nvSpPr>
          <p:cNvPr id="53250" name="Double-click to edit">
            <a:extLst>
              <a:ext uri="{FF2B5EF4-FFF2-40B4-BE49-F238E27FC236}">
                <a16:creationId xmlns:a16="http://schemas.microsoft.com/office/drawing/2014/main" id="{06D7767F-8E63-224A-3045-A86ACF0856B4}"/>
              </a:ext>
            </a:extLst>
          </p:cNvPr>
          <p:cNvSpPr>
            <a:spLocks noGrp="1"/>
          </p:cNvSpPr>
          <p:nvPr>
            <p:ph type="body" idx="1"/>
          </p:nvPr>
        </p:nvSpPr>
        <p:spPr>
          <a:xfrm>
            <a:off x="838200" y="2606675"/>
            <a:ext cx="22707600" cy="9823450"/>
          </a:xfrm>
        </p:spPr>
        <p:txBody>
          <a:bodyPr/>
          <a:lstStyle/>
          <a:p>
            <a:r>
              <a:rPr lang="en-US" altLang="en-TR"/>
              <a:t>We will learn about files and streams.</a:t>
            </a:r>
            <a:endParaRPr lang="en-TR" altLang="en-TR"/>
          </a:p>
        </p:txBody>
      </p:sp>
      <p:sp>
        <p:nvSpPr>
          <p:cNvPr id="53251" name="Slide Number">
            <a:extLst>
              <a:ext uri="{FF2B5EF4-FFF2-40B4-BE49-F238E27FC236}">
                <a16:creationId xmlns:a16="http://schemas.microsoft.com/office/drawing/2014/main" id="{32E3990B-14B4-854F-3665-E20EA6CAF2A1}"/>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692516D-3759-F745-B43A-926535E4BF65}" type="slidenum">
              <a:rPr lang="en-TR" altLang="en-TR" sz="2400" smtClean="0">
                <a:solidFill>
                  <a:srgbClr val="888888"/>
                </a:solidFill>
              </a:rPr>
              <a:pPr/>
              <a:t>36</a:t>
            </a:fld>
            <a:endParaRPr lang="en-TR" altLang="en-TR" sz="2400">
              <a:solidFill>
                <a:srgbClr val="888888"/>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Uygulama">
            <a:extLst>
              <a:ext uri="{FF2B5EF4-FFF2-40B4-BE49-F238E27FC236}">
                <a16:creationId xmlns:a16="http://schemas.microsoft.com/office/drawing/2014/main" id="{5435AB64-2AC1-B755-4041-191E8DE4A238}"/>
              </a:ext>
            </a:extLst>
          </p:cNvPr>
          <p:cNvSpPr>
            <a:spLocks noGrp="1"/>
          </p:cNvSpPr>
          <p:nvPr>
            <p:ph type="title"/>
          </p:nvPr>
        </p:nvSpPr>
        <p:spPr>
          <a:xfrm>
            <a:off x="765175" y="263525"/>
            <a:ext cx="22853650" cy="2022475"/>
          </a:xfrm>
        </p:spPr>
        <p:txBody>
          <a:bodyPr/>
          <a:lstStyle/>
          <a:p>
            <a:r>
              <a:rPr lang="en-TR" altLang="en-TR"/>
              <a:t>Uygulama</a:t>
            </a:r>
          </a:p>
        </p:txBody>
      </p:sp>
      <p:sp>
        <p:nvSpPr>
          <p:cNvPr id="54274" name="Double-click to edit">
            <a:extLst>
              <a:ext uri="{FF2B5EF4-FFF2-40B4-BE49-F238E27FC236}">
                <a16:creationId xmlns:a16="http://schemas.microsoft.com/office/drawing/2014/main" id="{FE89E83E-3E57-6EDC-2991-0028F0C08941}"/>
              </a:ext>
            </a:extLst>
          </p:cNvPr>
          <p:cNvSpPr>
            <a:spLocks noGrp="1"/>
          </p:cNvSpPr>
          <p:nvPr>
            <p:ph type="body" idx="1"/>
          </p:nvPr>
        </p:nvSpPr>
        <p:spPr>
          <a:xfrm>
            <a:off x="838200" y="2606675"/>
            <a:ext cx="22707600" cy="9823450"/>
          </a:xfrm>
        </p:spPr>
        <p:txBody>
          <a:bodyPr/>
          <a:lstStyle/>
          <a:p>
            <a:pPr marL="1371600" lvl="1" indent="-863600">
              <a:buFont typeface="Arial" panose="020B0604020202020204" pitchFamily="34" charset="0"/>
              <a:buChar char="•"/>
            </a:pPr>
            <a:r>
              <a:rPr lang="en-TR" altLang="en-TR"/>
              <a:t>List</a:t>
            </a:r>
          </a:p>
          <a:p>
            <a:pPr marL="1371600" lvl="1" indent="-863600">
              <a:buFont typeface="Arial" panose="020B0604020202020204" pitchFamily="34" charset="0"/>
              <a:buChar char="•"/>
            </a:pPr>
            <a:r>
              <a:rPr lang="en-TR" altLang="en-TR"/>
              <a:t>Set</a:t>
            </a:r>
          </a:p>
          <a:p>
            <a:pPr marL="1371600" lvl="1" indent="-863600">
              <a:buFont typeface="Arial" panose="020B0604020202020204" pitchFamily="34" charset="0"/>
              <a:buChar char="•"/>
            </a:pPr>
            <a:r>
              <a:rPr lang="en-TR" altLang="en-TR"/>
              <a:t>Map</a:t>
            </a:r>
          </a:p>
          <a:p>
            <a:pPr marL="1371600" lvl="1" indent="-863600">
              <a:buFont typeface="Arial" panose="020B0604020202020204" pitchFamily="34" charset="0"/>
              <a:buChar char="•"/>
            </a:pPr>
            <a:r>
              <a:rPr lang="en-TR" altLang="en-TR"/>
              <a:t>Stack</a:t>
            </a:r>
          </a:p>
          <a:p>
            <a:pPr marL="1371600" lvl="1" indent="-863600">
              <a:buFont typeface="Arial" panose="020B0604020202020204" pitchFamily="34" charset="0"/>
              <a:buChar char="•"/>
            </a:pPr>
            <a:r>
              <a:rPr lang="en-TR" altLang="en-TR"/>
              <a:t>Queue</a:t>
            </a:r>
          </a:p>
          <a:p>
            <a:pPr marL="0" indent="25400">
              <a:buSzTx/>
              <a:buFont typeface="Arial" panose="020B0604020202020204" pitchFamily="34" charset="0"/>
              <a:buNone/>
            </a:pPr>
            <a:r>
              <a:rPr lang="en-US" altLang="en-TR"/>
              <a:t>We'll perform example programs with collections.
</a:t>
            </a:r>
            <a:endParaRPr lang="en-TR" altLang="en-TR"/>
          </a:p>
        </p:txBody>
      </p:sp>
      <p:sp>
        <p:nvSpPr>
          <p:cNvPr id="54275" name="Slide Number">
            <a:extLst>
              <a:ext uri="{FF2B5EF4-FFF2-40B4-BE49-F238E27FC236}">
                <a16:creationId xmlns:a16="http://schemas.microsoft.com/office/drawing/2014/main" id="{E46B476F-F742-D462-4CBC-DAF944F4333C}"/>
              </a:ext>
            </a:extLst>
          </p:cNvPr>
          <p:cNvSpPr>
            <a:spLocks noGrp="1" noChangeArrowheads="1"/>
          </p:cNvSpPr>
          <p:nvPr>
            <p:ph type="sldNum" sz="quarter" idx="10"/>
          </p:nvPr>
        </p:nvSpPr>
        <p:spPr>
          <a:xfrm>
            <a:off x="20602575" y="12836525"/>
            <a:ext cx="504825"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7C130C92-A96B-A94B-843A-F77CD3903625}" type="slidenum">
              <a:rPr lang="en-TR" altLang="en-TR" sz="2400" smtClean="0">
                <a:solidFill>
                  <a:srgbClr val="888888"/>
                </a:solidFill>
              </a:rPr>
              <a:pPr/>
              <a:t>37</a:t>
            </a:fld>
            <a:endParaRPr lang="en-TR" altLang="en-TR" sz="2400">
              <a:solidFill>
                <a:srgbClr val="888888"/>
              </a:solidFill>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Google Shape;323;p40">
            <a:extLst>
              <a:ext uri="{FF2B5EF4-FFF2-40B4-BE49-F238E27FC236}">
                <a16:creationId xmlns:a16="http://schemas.microsoft.com/office/drawing/2014/main" id="{01F922F7-5199-8E61-F0F5-44563C75DF22}"/>
              </a:ext>
            </a:extLst>
          </p:cNvPr>
          <p:cNvSpPr>
            <a:spLocks noGrp="1"/>
          </p:cNvSpPr>
          <p:nvPr>
            <p:ph type="title"/>
          </p:nvPr>
        </p:nvSpPr>
        <p:spPr/>
        <p:txBody>
          <a:bodyPr/>
          <a:lstStyle/>
          <a:p>
            <a:r>
              <a:rPr lang="en-TR" altLang="en-TR" sz="8400"/>
              <a:t>Summary</a:t>
            </a:r>
          </a:p>
        </p:txBody>
      </p:sp>
      <p:sp>
        <p:nvSpPr>
          <p:cNvPr id="20482" name="Google Shape;324;p40">
            <a:extLst>
              <a:ext uri="{FF2B5EF4-FFF2-40B4-BE49-F238E27FC236}">
                <a16:creationId xmlns:a16="http://schemas.microsoft.com/office/drawing/2014/main" id="{228432E9-BF98-1C36-AEAD-B147AC84EBF2}"/>
              </a:ext>
            </a:extLst>
          </p:cNvPr>
          <p:cNvSpPr>
            <a:spLocks noGrp="1"/>
          </p:cNvSpPr>
          <p:nvPr>
            <p:ph idx="1"/>
          </p:nvPr>
        </p:nvSpPr>
        <p:spPr/>
        <p:txBody>
          <a:bodyPr/>
          <a:lstStyle/>
          <a:p>
            <a:pPr marL="1095375" indent="-752475">
              <a:spcBef>
                <a:spcPct val="0"/>
              </a:spcBef>
            </a:pPr>
            <a:r>
              <a:rPr lang="en-US" altLang="en-TR"/>
              <a:t>As a result, we continue to learn about the collections in this week.
We have made applications specifically on the Sets, Maps, Queues and Stacks.
Be prepared for next lecture. Study it from textbook</a:t>
            </a:r>
            <a:r>
              <a:rPr lang="en-TR" altLang="en-TR"/>
              <a:t>.</a:t>
            </a:r>
          </a:p>
        </p:txBody>
      </p:sp>
      <p:sp>
        <p:nvSpPr>
          <p:cNvPr id="20483" name="Google Shape;325;p40">
            <a:extLst>
              <a:ext uri="{FF2B5EF4-FFF2-40B4-BE49-F238E27FC236}">
                <a16:creationId xmlns:a16="http://schemas.microsoft.com/office/drawing/2014/main" id="{EC84887F-19A6-9FB8-1ADF-E2DFCBF346CC}"/>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A690E665-3669-F446-9125-E0E8C3B0A565}" type="slidenum">
              <a:rPr lang="en-TR" altLang="en-TR" sz="2400" smtClean="0">
                <a:solidFill>
                  <a:srgbClr val="888888"/>
                </a:solidFill>
              </a:rPr>
              <a:pPr/>
              <a:t>38</a:t>
            </a:fld>
            <a:endParaRPr lang="en-TR" altLang="en-TR" sz="2400">
              <a:solidFill>
                <a:srgbClr val="888888"/>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Geçen Haftaki Dersimizi Hatırlayalım">
            <a:extLst>
              <a:ext uri="{FF2B5EF4-FFF2-40B4-BE49-F238E27FC236}">
                <a16:creationId xmlns:a16="http://schemas.microsoft.com/office/drawing/2014/main" id="{B4361880-9B74-A6A9-84D1-F08A02959315}"/>
              </a:ext>
            </a:extLst>
          </p:cNvPr>
          <p:cNvSpPr>
            <a:spLocks noGrp="1"/>
          </p:cNvSpPr>
          <p:nvPr>
            <p:ph type="title"/>
          </p:nvPr>
        </p:nvSpPr>
        <p:spPr/>
        <p:txBody>
          <a:bodyPr/>
          <a:lstStyle/>
          <a:p>
            <a:r>
              <a:rPr lang="en-US" altLang="en-TR"/>
              <a:t>Last Week</a:t>
            </a:r>
          </a:p>
        </p:txBody>
      </p:sp>
      <p:sp>
        <p:nvSpPr>
          <p:cNvPr id="18434" name="Özyinelemeli fonksiyonları öğrendik. Özyinelemeli fonksiyon, metodun kendi içinde bir daha çağırılması idi.">
            <a:extLst>
              <a:ext uri="{FF2B5EF4-FFF2-40B4-BE49-F238E27FC236}">
                <a16:creationId xmlns:a16="http://schemas.microsoft.com/office/drawing/2014/main" id="{48FA8EC1-36E7-74E8-8EF4-239AA74EB29E}"/>
              </a:ext>
            </a:extLst>
          </p:cNvPr>
          <p:cNvSpPr>
            <a:spLocks noGrp="1"/>
          </p:cNvSpPr>
          <p:nvPr>
            <p:ph idx="1"/>
          </p:nvPr>
        </p:nvSpPr>
        <p:spPr>
          <a:xfrm>
            <a:off x="8231188" y="2819400"/>
            <a:ext cx="15800387" cy="10515600"/>
          </a:xfrm>
        </p:spPr>
        <p:txBody>
          <a:bodyPr/>
          <a:lstStyle/>
          <a:p>
            <a:r>
              <a:rPr lang="en-US" altLang="en-TR"/>
              <a:t>We learned Java Collections. </a:t>
            </a:r>
          </a:p>
          <a:p>
            <a:r>
              <a:rPr lang="en-US" altLang="en-TR"/>
              <a:t>We made ArrayList and Vector example programs.</a:t>
            </a:r>
          </a:p>
        </p:txBody>
      </p:sp>
      <p:sp>
        <p:nvSpPr>
          <p:cNvPr id="18435" name="Slide Number">
            <a:extLst>
              <a:ext uri="{FF2B5EF4-FFF2-40B4-BE49-F238E27FC236}">
                <a16:creationId xmlns:a16="http://schemas.microsoft.com/office/drawing/2014/main" id="{410250E6-9C77-B468-3320-F8F19763139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02FE5B07-3004-FF4E-809E-CEA82D8E458A}" type="slidenum">
              <a:rPr lang="en-TR" altLang="en-TR" sz="2400" smtClean="0">
                <a:solidFill>
                  <a:srgbClr val="888888"/>
                </a:solidFill>
              </a:rPr>
              <a:pPr/>
              <a:t>4</a:t>
            </a:fld>
            <a:endParaRPr lang="en-TR" altLang="en-TR" sz="2400">
              <a:solidFill>
                <a:srgbClr val="888888"/>
              </a:solidFill>
            </a:endParaRPr>
          </a:p>
        </p:txBody>
      </p:sp>
      <p:pic>
        <p:nvPicPr>
          <p:cNvPr id="18436" name="The Java Community Process(SM) Program - java-in-education - index" descr="The Java Community Process(SM) Program - java-in-education - index">
            <a:extLst>
              <a:ext uri="{FF2B5EF4-FFF2-40B4-BE49-F238E27FC236}">
                <a16:creationId xmlns:a16="http://schemas.microsoft.com/office/drawing/2014/main" id="{6BBA6B31-A2AE-6C21-5A3F-4CFA9A50B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828925"/>
            <a:ext cx="70993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Google Shape;59;p4">
            <a:extLst>
              <a:ext uri="{FF2B5EF4-FFF2-40B4-BE49-F238E27FC236}">
                <a16:creationId xmlns:a16="http://schemas.microsoft.com/office/drawing/2014/main" id="{53895630-F986-3263-8853-9357C00E30E0}"/>
              </a:ext>
            </a:extLst>
          </p:cNvPr>
          <p:cNvSpPr>
            <a:spLocks noGrp="1"/>
          </p:cNvSpPr>
          <p:nvPr>
            <p:ph type="title"/>
          </p:nvPr>
        </p:nvSpPr>
        <p:spPr/>
        <p:txBody>
          <a:bodyPr/>
          <a:lstStyle/>
          <a:p>
            <a:r>
              <a:rPr lang="en-US" altLang="en-TR"/>
              <a:t>Motivation</a:t>
            </a:r>
          </a:p>
        </p:txBody>
      </p:sp>
      <p:sp>
        <p:nvSpPr>
          <p:cNvPr id="19458" name="Google Shape;60;p4">
            <a:extLst>
              <a:ext uri="{FF2B5EF4-FFF2-40B4-BE49-F238E27FC236}">
                <a16:creationId xmlns:a16="http://schemas.microsoft.com/office/drawing/2014/main" id="{122764E6-D7ED-49D3-723D-2DCB125E09FA}"/>
              </a:ext>
            </a:extLst>
          </p:cNvPr>
          <p:cNvSpPr>
            <a:spLocks noGrp="1"/>
          </p:cNvSpPr>
          <p:nvPr>
            <p:ph idx="1"/>
          </p:nvPr>
        </p:nvSpPr>
        <p:spPr/>
        <p:txBody>
          <a:bodyPr/>
          <a:lstStyle/>
          <a:p>
            <a:r>
              <a:rPr lang="en-US" altLang="en-TR"/>
              <a:t>In this lecture, we will focus on List, Set and Map in Java Collections. </a:t>
            </a:r>
          </a:p>
          <a:p>
            <a:r>
              <a:rPr lang="en-US" altLang="en-TR"/>
              <a:t>We'll also focus on Stack, Queue, and Tree to prepare you for next year.</a:t>
            </a:r>
          </a:p>
        </p:txBody>
      </p:sp>
      <p:sp>
        <p:nvSpPr>
          <p:cNvPr id="19459" name="Google Shape;61;p4">
            <a:extLst>
              <a:ext uri="{FF2B5EF4-FFF2-40B4-BE49-F238E27FC236}">
                <a16:creationId xmlns:a16="http://schemas.microsoft.com/office/drawing/2014/main" id="{C4B289CC-450C-595C-EE02-CDE4968E2131}"/>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15E03825-89E0-4F4B-B087-370BF81D9D57}" type="slidenum">
              <a:rPr lang="en-TR" altLang="en-TR" sz="2400" smtClean="0">
                <a:solidFill>
                  <a:srgbClr val="888888"/>
                </a:solidFill>
              </a:rPr>
              <a:pPr/>
              <a:t>5</a:t>
            </a:fld>
            <a:endParaRPr lang="en-TR" altLang="en-TR" sz="2400">
              <a:solidFill>
                <a:srgbClr val="888888"/>
              </a:solidFill>
            </a:endParaRPr>
          </a:p>
        </p:txBody>
      </p:sp>
      <p:pic>
        <p:nvPicPr>
          <p:cNvPr id="19460" name="Uso de Java(JVM) en Guatemala (2019) | El abismo de tux" descr="Uso de Java(JVM) en Guatemala (2019) | El abismo de tux">
            <a:extLst>
              <a:ext uri="{FF2B5EF4-FFF2-40B4-BE49-F238E27FC236}">
                <a16:creationId xmlns:a16="http://schemas.microsoft.com/office/drawing/2014/main" id="{9574B3E4-0D8D-3D6B-0F3F-1A2C82C9D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025" y="5656263"/>
            <a:ext cx="11537950" cy="700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Gelecek Ders">
            <a:extLst>
              <a:ext uri="{FF2B5EF4-FFF2-40B4-BE49-F238E27FC236}">
                <a16:creationId xmlns:a16="http://schemas.microsoft.com/office/drawing/2014/main" id="{8106E14A-64EB-F158-B9D5-19AF9EADF048}"/>
              </a:ext>
            </a:extLst>
          </p:cNvPr>
          <p:cNvSpPr>
            <a:spLocks noGrp="1"/>
          </p:cNvSpPr>
          <p:nvPr>
            <p:ph type="title"/>
          </p:nvPr>
        </p:nvSpPr>
        <p:spPr>
          <a:xfrm>
            <a:off x="765175" y="263525"/>
            <a:ext cx="22853650" cy="2022475"/>
          </a:xfrm>
        </p:spPr>
        <p:txBody>
          <a:bodyPr/>
          <a:lstStyle/>
          <a:p>
            <a:r>
              <a:rPr lang="en-US" altLang="en-TR"/>
              <a:t>Java Collections</a:t>
            </a:r>
            <a:endParaRPr lang="en-TR" altLang="en-TR"/>
          </a:p>
        </p:txBody>
      </p:sp>
      <p:sp>
        <p:nvSpPr>
          <p:cNvPr id="22530" name="Double-click to edit">
            <a:extLst>
              <a:ext uri="{FF2B5EF4-FFF2-40B4-BE49-F238E27FC236}">
                <a16:creationId xmlns:a16="http://schemas.microsoft.com/office/drawing/2014/main" id="{40A23AD8-592B-A68E-FE89-60B27E0A56BC}"/>
              </a:ext>
            </a:extLst>
          </p:cNvPr>
          <p:cNvSpPr>
            <a:spLocks noGrp="1"/>
          </p:cNvSpPr>
          <p:nvPr>
            <p:ph type="body" idx="1"/>
          </p:nvPr>
        </p:nvSpPr>
        <p:spPr>
          <a:xfrm>
            <a:off x="838200" y="2606675"/>
            <a:ext cx="22707600" cy="9823450"/>
          </a:xfrm>
        </p:spPr>
        <p:txBody>
          <a:bodyPr/>
          <a:lstStyle/>
          <a:p>
            <a:r>
              <a:rPr lang="en-US" altLang="en-TR"/>
              <a:t>The following is the structure of hierarchy collections.</a:t>
            </a:r>
            <a:endParaRPr lang="en-TR" altLang="en-TR"/>
          </a:p>
        </p:txBody>
      </p:sp>
      <p:sp>
        <p:nvSpPr>
          <p:cNvPr id="22531" name="Slide Number">
            <a:extLst>
              <a:ext uri="{FF2B5EF4-FFF2-40B4-BE49-F238E27FC236}">
                <a16:creationId xmlns:a16="http://schemas.microsoft.com/office/drawing/2014/main" id="{DE52E1AD-BAED-B96E-B41D-DCDED763A1AD}"/>
              </a:ext>
            </a:extLst>
          </p:cNvPr>
          <p:cNvSpPr>
            <a:spLocks noGrp="1" noChangeArrowheads="1"/>
          </p:cNvSpPr>
          <p:nvPr>
            <p:ph type="sldNum" sz="quarter" idx="10"/>
          </p:nvPr>
        </p:nvSpPr>
        <p:spPr>
          <a:xfrm>
            <a:off x="20758150" y="12836525"/>
            <a:ext cx="349250"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4224D380-33A2-C04A-9278-4F8E9F09002C}" type="slidenum">
              <a:rPr lang="en-TR" altLang="en-TR" sz="2400" smtClean="0">
                <a:solidFill>
                  <a:srgbClr val="888888"/>
                </a:solidFill>
              </a:rPr>
              <a:pPr/>
              <a:t>6</a:t>
            </a:fld>
            <a:endParaRPr lang="en-TR" altLang="en-TR" sz="2400">
              <a:solidFill>
                <a:srgbClr val="888888"/>
              </a:solidFill>
            </a:endParaRPr>
          </a:p>
        </p:txBody>
      </p:sp>
      <p:pic>
        <p:nvPicPr>
          <p:cNvPr id="22532" name="Image" descr="Image">
            <a:extLst>
              <a:ext uri="{FF2B5EF4-FFF2-40B4-BE49-F238E27FC236}">
                <a16:creationId xmlns:a16="http://schemas.microsoft.com/office/drawing/2014/main" id="{BE775376-D178-55F8-16A5-4BEA0F450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988" y="4583113"/>
            <a:ext cx="13203237" cy="925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ADT">
            <a:extLst>
              <a:ext uri="{FF2B5EF4-FFF2-40B4-BE49-F238E27FC236}">
                <a16:creationId xmlns:a16="http://schemas.microsoft.com/office/drawing/2014/main" id="{DCA4C178-95C0-F9DD-FA1F-04516C7F64E5}"/>
              </a:ext>
            </a:extLst>
          </p:cNvPr>
          <p:cNvSpPr>
            <a:spLocks noGrp="1"/>
          </p:cNvSpPr>
          <p:nvPr>
            <p:ph type="title"/>
          </p:nvPr>
        </p:nvSpPr>
        <p:spPr>
          <a:xfrm>
            <a:off x="765175" y="263525"/>
            <a:ext cx="22853650" cy="2022475"/>
          </a:xfrm>
        </p:spPr>
        <p:txBody>
          <a:bodyPr/>
          <a:lstStyle/>
          <a:p>
            <a:r>
              <a:rPr lang="en-TR" altLang="en-TR"/>
              <a:t>ADT</a:t>
            </a:r>
          </a:p>
        </p:txBody>
      </p:sp>
      <p:sp>
        <p:nvSpPr>
          <p:cNvPr id="23554" name="Veri koleksiyonu, veri işlemleri ile birlikte ADT(Abstract Data Type) olarak isimlendirilir.">
            <a:extLst>
              <a:ext uri="{FF2B5EF4-FFF2-40B4-BE49-F238E27FC236}">
                <a16:creationId xmlns:a16="http://schemas.microsoft.com/office/drawing/2014/main" id="{ACA57298-29A6-B09B-33E6-E279735E168C}"/>
              </a:ext>
            </a:extLst>
          </p:cNvPr>
          <p:cNvSpPr>
            <a:spLocks noGrp="1"/>
          </p:cNvSpPr>
          <p:nvPr>
            <p:ph type="body" idx="1"/>
          </p:nvPr>
        </p:nvSpPr>
        <p:spPr>
          <a:xfrm>
            <a:off x="838200" y="2606675"/>
            <a:ext cx="22707600" cy="9823450"/>
          </a:xfrm>
        </p:spPr>
        <p:txBody>
          <a:bodyPr/>
          <a:lstStyle/>
          <a:p>
            <a:r>
              <a:rPr lang="en-US" altLang="en-TR"/>
              <a:t>Data collection is called ADT (Abstract Data Type) with data operations. Collections are used as interfaces. </a:t>
            </a:r>
            <a:endParaRPr lang="en-TR" altLang="en-TR"/>
          </a:p>
        </p:txBody>
      </p:sp>
      <p:sp>
        <p:nvSpPr>
          <p:cNvPr id="23555" name="Slide Number">
            <a:extLst>
              <a:ext uri="{FF2B5EF4-FFF2-40B4-BE49-F238E27FC236}">
                <a16:creationId xmlns:a16="http://schemas.microsoft.com/office/drawing/2014/main" id="{01A21128-521A-E472-3D97-76C7764659FF}"/>
              </a:ext>
            </a:extLst>
          </p:cNvPr>
          <p:cNvSpPr>
            <a:spLocks noGrp="1" noChangeArrowheads="1"/>
          </p:cNvSpPr>
          <p:nvPr>
            <p:ph type="sldNum" sz="quarter" idx="10"/>
          </p:nvPr>
        </p:nvSpPr>
        <p:spPr>
          <a:xfrm>
            <a:off x="20758150" y="12836525"/>
            <a:ext cx="349250"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1EADA3F1-745E-C84D-AA10-765CE5044055}" type="slidenum">
              <a:rPr lang="en-TR" altLang="en-TR" sz="2400" smtClean="0">
                <a:solidFill>
                  <a:srgbClr val="888888"/>
                </a:solidFill>
              </a:rPr>
              <a:pPr/>
              <a:t>7</a:t>
            </a:fld>
            <a:endParaRPr lang="en-TR" altLang="en-TR" sz="2400">
              <a:solidFill>
                <a:srgbClr val="888888"/>
              </a:solidFill>
            </a:endParaRPr>
          </a:p>
        </p:txBody>
      </p:sp>
      <p:pic>
        <p:nvPicPr>
          <p:cNvPr id="23556" name="Screen Shot 2022-02-21 at 07.37.53.png" descr="Screen Shot 2022-02-21 at 07.37.53.png">
            <a:extLst>
              <a:ext uri="{FF2B5EF4-FFF2-40B4-BE49-F238E27FC236}">
                <a16:creationId xmlns:a16="http://schemas.microsoft.com/office/drawing/2014/main" id="{C5EBC84C-FE5F-01B1-1A03-FE556A5B8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63" t="39378" r="16248" b="21367"/>
          <a:stretch>
            <a:fillRect/>
          </a:stretch>
        </p:blipFill>
        <p:spPr bwMode="auto">
          <a:xfrm>
            <a:off x="3957638" y="5530850"/>
            <a:ext cx="15662275" cy="762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3557" name="get">
            <a:extLst>
              <a:ext uri="{FF2B5EF4-FFF2-40B4-BE49-F238E27FC236}">
                <a16:creationId xmlns:a16="http://schemas.microsoft.com/office/drawing/2014/main" id="{736608D0-EB40-F499-BECF-341008D97898}"/>
              </a:ext>
            </a:extLst>
          </p:cNvPr>
          <p:cNvSpPr>
            <a:spLocks noChangeArrowheads="1"/>
          </p:cNvSpPr>
          <p:nvPr/>
        </p:nvSpPr>
        <p:spPr bwMode="auto">
          <a:xfrm>
            <a:off x="12403138" y="10037763"/>
            <a:ext cx="2039937" cy="790575"/>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r>
              <a:rPr lang="en-TR" altLang="en-TR">
                <a:latin typeface="Courier New" panose="02070309020205020404" pitchFamily="49" charset="0"/>
                <a:cs typeface="Courier New" panose="02070309020205020404" pitchFamily="49" charset="0"/>
                <a:sym typeface="Courier New" panose="02070309020205020404" pitchFamily="49" charset="0"/>
              </a:rPr>
              <a:t>get</a:t>
            </a:r>
          </a:p>
        </p:txBody>
      </p:sp>
      <p:sp>
        <p:nvSpPr>
          <p:cNvPr id="23558" name="contains">
            <a:extLst>
              <a:ext uri="{FF2B5EF4-FFF2-40B4-BE49-F238E27FC236}">
                <a16:creationId xmlns:a16="http://schemas.microsoft.com/office/drawing/2014/main" id="{02C93116-0EE9-3C8C-AB53-DB96E2B82198}"/>
              </a:ext>
            </a:extLst>
          </p:cNvPr>
          <p:cNvSpPr>
            <a:spLocks noChangeArrowheads="1"/>
          </p:cNvSpPr>
          <p:nvPr/>
        </p:nvSpPr>
        <p:spPr bwMode="auto">
          <a:xfrm>
            <a:off x="12403138" y="11231563"/>
            <a:ext cx="2039937" cy="788987"/>
          </a:xfrm>
          <a:prstGeom prst="rect">
            <a:avLst/>
          </a:prstGeom>
          <a:solidFill>
            <a:srgbClr val="FFFFFF"/>
          </a:solidFill>
          <a:ln w="25400">
            <a:solidFill>
              <a:schemeClr val="accent1"/>
            </a:solidFill>
            <a:miter lim="800000"/>
            <a:headEnd/>
            <a:tailEnd/>
          </a:ln>
        </p:spPr>
        <p:txBody>
          <a:bodyPr lIns="0" tIns="0" rIns="0" bIns="0"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r>
              <a:rPr lang="en-TR" altLang="en-TR">
                <a:latin typeface="Courier New" panose="02070309020205020404" pitchFamily="49" charset="0"/>
                <a:cs typeface="Courier New" panose="02070309020205020404" pitchFamily="49" charset="0"/>
                <a:sym typeface="Courier New" panose="02070309020205020404" pitchFamily="49" charset="0"/>
              </a:rPr>
              <a:t>contains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Google Shape;66;p5">
            <a:extLst>
              <a:ext uri="{FF2B5EF4-FFF2-40B4-BE49-F238E27FC236}">
                <a16:creationId xmlns:a16="http://schemas.microsoft.com/office/drawing/2014/main" id="{E527F620-524F-6E06-F95A-3E809CA3577D}"/>
              </a:ext>
            </a:extLst>
          </p:cNvPr>
          <p:cNvSpPr>
            <a:spLocks noGrp="1"/>
          </p:cNvSpPr>
          <p:nvPr>
            <p:ph type="title"/>
          </p:nvPr>
        </p:nvSpPr>
        <p:spPr>
          <a:xfrm>
            <a:off x="765175" y="263525"/>
            <a:ext cx="22853650" cy="2022475"/>
          </a:xfrm>
        </p:spPr>
        <p:txBody>
          <a:bodyPr/>
          <a:lstStyle/>
          <a:p>
            <a:r>
              <a:rPr lang="en-TR" altLang="en-TR"/>
              <a:t>List</a:t>
            </a:r>
          </a:p>
        </p:txBody>
      </p:sp>
      <p:sp>
        <p:nvSpPr>
          <p:cNvPr id="77" name="Google Shape;67;p5">
            <a:extLst>
              <a:ext uri="{FF2B5EF4-FFF2-40B4-BE49-F238E27FC236}">
                <a16:creationId xmlns:a16="http://schemas.microsoft.com/office/drawing/2014/main" id="{BBC5DD6F-6A8A-6634-A1D4-7CDBF83AC36F}"/>
              </a:ext>
            </a:extLst>
          </p:cNvPr>
          <p:cNvSpPr txBox="1">
            <a:spLocks noGrp="1"/>
          </p:cNvSpPr>
          <p:nvPr>
            <p:ph type="body" idx="1"/>
          </p:nvPr>
        </p:nvSpPr>
        <p:spPr>
          <a:xfrm>
            <a:off x="838200" y="2606675"/>
            <a:ext cx="22707600" cy="9823450"/>
          </a:xfrm>
        </p:spPr>
        <p:txBody>
          <a:bodyPr/>
          <a:lstStyle/>
          <a:p>
            <a:pPr marL="630238" indent="-630238" defTabSz="1681163">
              <a:spcBef>
                <a:spcPct val="0"/>
              </a:spcBef>
              <a:buSzPts val="5800"/>
            </a:pPr>
            <a:r>
              <a:rPr lang="en-US" altLang="en-TR" sz="5800"/>
              <a:t>Data is added to a list </a:t>
            </a:r>
            <a:r>
              <a:rPr lang="en-US" altLang="en-TR" sz="5800">
                <a:solidFill>
                  <a:srgbClr val="FF0000"/>
                </a:solidFill>
              </a:rPr>
              <a:t>in the order </a:t>
            </a:r>
            <a:r>
              <a:rPr lang="en-US" altLang="en-TR" sz="5800"/>
              <a:t>in which data is entered. According to the order of data entry, the index number is used as in the arrays. You can add, delete, access elements to the list. You can create lists using the following libraries. The most commonly used is ArrayList.</a:t>
            </a:r>
          </a:p>
          <a:p>
            <a:pPr marL="630238" indent="-630238" defTabSz="1681163">
              <a:spcBef>
                <a:spcPct val="0"/>
              </a:spcBef>
              <a:buSzPts val="5800"/>
              <a:buFont typeface="Arial" panose="020B0604020202020204" pitchFamily="34" charset="0"/>
              <a:buNone/>
            </a:pPr>
            <a:endParaRPr lang="en-TR" altLang="en-TR" sz="5800"/>
          </a:p>
          <a:p>
            <a:pPr marL="1541463" lvl="2" indent="-630238" defTabSz="1681163">
              <a:spcBef>
                <a:spcPct val="0"/>
              </a:spcBef>
              <a:buSzPts val="4100"/>
              <a:buFont typeface="Wingdings" pitchFamily="2" charset="2"/>
              <a:buChar char="✦"/>
            </a:pPr>
            <a:r>
              <a:rPr lang="en-TR" altLang="en-TR" sz="5800">
                <a:solidFill>
                  <a:srgbClr val="0096FF"/>
                </a:solidFill>
              </a:rPr>
              <a:t>java.util.ArrayList</a:t>
            </a:r>
          </a:p>
          <a:p>
            <a:pPr marL="1541463" lvl="2" indent="-630238" defTabSz="1681163">
              <a:spcBef>
                <a:spcPct val="0"/>
              </a:spcBef>
              <a:buSzPts val="4100"/>
              <a:buFont typeface="Wingdings" pitchFamily="2" charset="2"/>
              <a:buChar char="✦"/>
            </a:pPr>
            <a:r>
              <a:rPr lang="en-TR" altLang="en-TR" sz="5800"/>
              <a:t>java.util.LinkedList</a:t>
            </a:r>
          </a:p>
          <a:p>
            <a:pPr marL="1541463" lvl="2" indent="-630238" defTabSz="1681163">
              <a:spcBef>
                <a:spcPct val="0"/>
              </a:spcBef>
              <a:buSzPts val="4100"/>
              <a:buFont typeface="Wingdings" pitchFamily="2" charset="2"/>
              <a:buChar char="✦"/>
            </a:pPr>
            <a:r>
              <a:rPr lang="en-TR" altLang="en-TR" sz="5800"/>
              <a:t>java.util.Vector</a:t>
            </a:r>
          </a:p>
          <a:p>
            <a:pPr marL="1541463" lvl="2" indent="-630238" defTabSz="1681163">
              <a:spcBef>
                <a:spcPct val="0"/>
              </a:spcBef>
              <a:buSzPts val="4100"/>
              <a:buFont typeface="Wingdings" pitchFamily="2" charset="2"/>
              <a:buChar char="✦"/>
            </a:pPr>
            <a:r>
              <a:rPr lang="en-TR" altLang="en-TR" sz="5800"/>
              <a:t>java.util.Stack</a:t>
            </a:r>
          </a:p>
          <a:p>
            <a:pPr marL="630238" indent="-630238" defTabSz="1681163">
              <a:spcBef>
                <a:spcPts val="1100"/>
              </a:spcBef>
              <a:buSzTx/>
              <a:buFont typeface="Arial" panose="020B0604020202020204" pitchFamily="34" charset="0"/>
              <a:buNone/>
            </a:pPr>
            <a:endParaRPr lang="en-TR" altLang="en-TR" sz="5800"/>
          </a:p>
          <a:p>
            <a:pPr marL="630238" indent="-630238" defTabSz="1681163">
              <a:spcBef>
                <a:spcPct val="0"/>
              </a:spcBef>
              <a:buSzTx/>
              <a:buFont typeface="Arial" panose="020B0604020202020204" pitchFamily="34" charset="0"/>
              <a:buNone/>
            </a:pPr>
            <a:r>
              <a:rPr lang="en-TR" altLang="en-TR" sz="1100"/>
              <a:t>		</a:t>
            </a:r>
          </a:p>
        </p:txBody>
      </p:sp>
      <p:sp>
        <p:nvSpPr>
          <p:cNvPr id="24579" name="Google Shape;68;p5">
            <a:extLst>
              <a:ext uri="{FF2B5EF4-FFF2-40B4-BE49-F238E27FC236}">
                <a16:creationId xmlns:a16="http://schemas.microsoft.com/office/drawing/2014/main" id="{3EBCDAAE-4CD2-0F30-50CE-F712CA01FF94}"/>
              </a:ext>
            </a:extLst>
          </p:cNvPr>
          <p:cNvSpPr>
            <a:spLocks noGrp="1" noChangeArrowheads="1"/>
          </p:cNvSpPr>
          <p:nvPr>
            <p:ph type="sldNum" sz="quarter" idx="10"/>
          </p:nvPr>
        </p:nvSpPr>
        <p:spPr>
          <a:xfrm>
            <a:off x="20758150" y="12836525"/>
            <a:ext cx="349250"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1AA85B9A-7566-FC4E-B95C-BEF153C89EFD}" type="slidenum">
              <a:rPr lang="en-TR" altLang="en-TR" sz="2400" smtClean="0">
                <a:solidFill>
                  <a:srgbClr val="888888"/>
                </a:solidFill>
              </a:rPr>
              <a:pPr/>
              <a:t>8</a:t>
            </a:fld>
            <a:endParaRPr lang="en-TR" altLang="en-TR" sz="2400">
              <a:solidFill>
                <a:srgbClr val="888888"/>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Google Shape;66;p5">
            <a:extLst>
              <a:ext uri="{FF2B5EF4-FFF2-40B4-BE49-F238E27FC236}">
                <a16:creationId xmlns:a16="http://schemas.microsoft.com/office/drawing/2014/main" id="{22B3C8D8-DC10-729B-0DA1-7DDAB683E491}"/>
              </a:ext>
            </a:extLst>
          </p:cNvPr>
          <p:cNvSpPr>
            <a:spLocks noGrp="1"/>
          </p:cNvSpPr>
          <p:nvPr>
            <p:ph type="title"/>
          </p:nvPr>
        </p:nvSpPr>
        <p:spPr>
          <a:xfrm>
            <a:off x="765175" y="263525"/>
            <a:ext cx="22853650" cy="2022475"/>
          </a:xfrm>
        </p:spPr>
        <p:txBody>
          <a:bodyPr/>
          <a:lstStyle/>
          <a:p>
            <a:r>
              <a:rPr lang="en-TR" altLang="en-TR"/>
              <a:t>List</a:t>
            </a:r>
          </a:p>
        </p:txBody>
      </p:sp>
      <p:sp>
        <p:nvSpPr>
          <p:cNvPr id="81" name="Google Shape;67;p5">
            <a:extLst>
              <a:ext uri="{FF2B5EF4-FFF2-40B4-BE49-F238E27FC236}">
                <a16:creationId xmlns:a16="http://schemas.microsoft.com/office/drawing/2014/main" id="{B6B17DAA-9369-1D7B-454E-4FF20EFF955D}"/>
              </a:ext>
            </a:extLst>
          </p:cNvPr>
          <p:cNvSpPr txBox="1">
            <a:spLocks noGrp="1"/>
          </p:cNvSpPr>
          <p:nvPr>
            <p:ph type="body" idx="1"/>
          </p:nvPr>
        </p:nvSpPr>
        <p:spPr>
          <a:xfrm>
            <a:off x="838200" y="2606675"/>
            <a:ext cx="22707600" cy="9823450"/>
          </a:xfrm>
        </p:spPr>
        <p:txBody>
          <a:bodyPr/>
          <a:lstStyle/>
          <a:p>
            <a:pPr>
              <a:spcBef>
                <a:spcPct val="0"/>
              </a:spcBef>
            </a:pPr>
            <a:r>
              <a:rPr lang="en-US" altLang="en-TR"/>
              <a:t>Create a list</a:t>
            </a:r>
            <a:endParaRPr lang="en-TR" altLang="en-TR"/>
          </a:p>
          <a:p>
            <a:pPr>
              <a:spcBef>
                <a:spcPct val="0"/>
              </a:spcBef>
              <a:buSzTx/>
              <a:buFontTx/>
              <a:buNone/>
            </a:pPr>
            <a:r>
              <a:rPr lang="en-TR" altLang="en-TR" sz="5200">
                <a:latin typeface="Courier New" panose="02070309020205020404" pitchFamily="49" charset="0"/>
                <a:cs typeface="Courier New" panose="02070309020205020404" pitchFamily="49" charset="0"/>
                <a:sym typeface="Courier New" panose="02070309020205020404" pitchFamily="49" charset="0"/>
              </a:rPr>
              <a:t>		List &lt;String&gt; </a:t>
            </a: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colorList</a:t>
            </a:r>
            <a:r>
              <a:rPr lang="en-TR" altLang="en-TR" sz="5200">
                <a:latin typeface="Courier New" panose="02070309020205020404" pitchFamily="49" charset="0"/>
                <a:cs typeface="Courier New" panose="02070309020205020404" pitchFamily="49" charset="0"/>
                <a:sym typeface="Courier New" panose="02070309020205020404" pitchFamily="49" charset="0"/>
              </a:rPr>
              <a:t> = </a:t>
            </a:r>
            <a:r>
              <a:rPr lang="en-TR" altLang="en-TR" sz="5200">
                <a:solidFill>
                  <a:srgbClr val="931A68"/>
                </a:solidFill>
                <a:latin typeface="Courier New" panose="02070309020205020404" pitchFamily="49" charset="0"/>
                <a:cs typeface="Courier New" panose="02070309020205020404" pitchFamily="49" charset="0"/>
                <a:sym typeface="Courier New" panose="02070309020205020404" pitchFamily="49" charset="0"/>
              </a:rPr>
              <a:t>new</a:t>
            </a:r>
            <a:r>
              <a:rPr lang="en-TR" altLang="en-TR" sz="5200">
                <a:latin typeface="Courier New" panose="02070309020205020404" pitchFamily="49" charset="0"/>
                <a:cs typeface="Courier New" panose="02070309020205020404" pitchFamily="49" charset="0"/>
                <a:sym typeface="Courier New" panose="02070309020205020404" pitchFamily="49" charset="0"/>
              </a:rPr>
              <a:t> ArrayList &lt;String&gt;();</a:t>
            </a:r>
          </a:p>
          <a:p>
            <a:pPr>
              <a:spcBef>
                <a:spcPct val="0"/>
              </a:spcBef>
            </a:pPr>
            <a:endParaRPr lang="en-TR" altLang="en-TR"/>
          </a:p>
          <a:p>
            <a:pPr>
              <a:spcBef>
                <a:spcPct val="0"/>
              </a:spcBef>
            </a:pPr>
            <a:r>
              <a:rPr lang="en-US" altLang="en-TR"/>
              <a:t>Add elements to the list</a:t>
            </a:r>
            <a:endParaRPr lang="en-TR" altLang="en-TR"/>
          </a:p>
          <a:p>
            <a:pPr>
              <a:spcBef>
                <a:spcPct val="0"/>
              </a:spcBef>
              <a:buSzTx/>
              <a:buFontTx/>
              <a:buNone/>
            </a:pPr>
            <a:r>
              <a:rPr lang="en-TR" altLang="en-TR" sz="5200">
                <a:latin typeface="Menlo Regular" panose="020B0609030804020204" pitchFamily="49" charset="0"/>
                <a:cs typeface="Menlo Regular" panose="020B0609030804020204" pitchFamily="49" charset="0"/>
                <a:sym typeface="Menlo Regular" panose="020B0609030804020204" pitchFamily="49" charset="0"/>
              </a:rPr>
              <a:t>	</a:t>
            </a:r>
            <a:r>
              <a:rPr lang="en-TR" altLang="en-TR" sz="5200">
                <a:latin typeface="Courier New" panose="02070309020205020404" pitchFamily="49" charset="0"/>
                <a:cs typeface="Courier New" panose="02070309020205020404" pitchFamily="49" charset="0"/>
                <a:sym typeface="Courier New" panose="02070309020205020404" pitchFamily="49" charset="0"/>
              </a:rPr>
              <a:t>	</a:t>
            </a:r>
            <a:r>
              <a:rPr lang="en-US" altLang="en-TR" sz="5200">
                <a:solidFill>
                  <a:srgbClr val="7E504F"/>
                </a:solidFill>
                <a:latin typeface="Courier New" panose="02070309020205020404" pitchFamily="49" charset="0"/>
                <a:cs typeface="Courier New" panose="02070309020205020404" pitchFamily="49" charset="0"/>
                <a:sym typeface="Courier New" panose="02070309020205020404" pitchFamily="49" charset="0"/>
              </a:rPr>
              <a:t>colorList</a:t>
            </a:r>
            <a:r>
              <a:rPr lang="en-TR" altLang="en-TR" sz="5200">
                <a:latin typeface="Courier New" panose="02070309020205020404" pitchFamily="49" charset="0"/>
                <a:cs typeface="Courier New" panose="02070309020205020404" pitchFamily="49" charset="0"/>
                <a:sym typeface="Courier New" panose="02070309020205020404" pitchFamily="49" charset="0"/>
              </a:rPr>
              <a:t>.add(</a:t>
            </a:r>
            <a:r>
              <a:rPr lang="en-TR" altLang="en-TR" sz="5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US" altLang="en-TR" sz="5200">
                <a:solidFill>
                  <a:srgbClr val="3933FF"/>
                </a:solidFill>
                <a:latin typeface="Courier New" panose="02070309020205020404" pitchFamily="49" charset="0"/>
                <a:cs typeface="Courier New" panose="02070309020205020404" pitchFamily="49" charset="0"/>
                <a:sym typeface="Courier New" panose="02070309020205020404" pitchFamily="49" charset="0"/>
              </a:rPr>
              <a:t>White</a:t>
            </a:r>
            <a:r>
              <a:rPr lang="en-TR" altLang="en-TR" sz="5200">
                <a:solidFill>
                  <a:srgbClr val="3933FF"/>
                </a:solidFill>
                <a:latin typeface="Courier New" panose="02070309020205020404" pitchFamily="49" charset="0"/>
                <a:cs typeface="Courier New" panose="02070309020205020404" pitchFamily="49" charset="0"/>
                <a:sym typeface="Courier New" panose="02070309020205020404" pitchFamily="49" charset="0"/>
              </a:rPr>
              <a:t>"</a:t>
            </a:r>
            <a:r>
              <a:rPr lang="en-TR" altLang="en-TR" sz="5200">
                <a:latin typeface="Courier New" panose="02070309020205020404" pitchFamily="49" charset="0"/>
                <a:cs typeface="Courier New" panose="02070309020205020404" pitchFamily="49" charset="0"/>
                <a:sym typeface="Courier New" panose="02070309020205020404" pitchFamily="49" charset="0"/>
              </a:rPr>
              <a:t>);</a:t>
            </a:r>
          </a:p>
        </p:txBody>
      </p:sp>
      <p:sp>
        <p:nvSpPr>
          <p:cNvPr id="25603" name="Google Shape;68;p5">
            <a:extLst>
              <a:ext uri="{FF2B5EF4-FFF2-40B4-BE49-F238E27FC236}">
                <a16:creationId xmlns:a16="http://schemas.microsoft.com/office/drawing/2014/main" id="{7F61F930-C489-13D8-7951-E6ECF169E57D}"/>
              </a:ext>
            </a:extLst>
          </p:cNvPr>
          <p:cNvSpPr>
            <a:spLocks noGrp="1" noChangeArrowheads="1"/>
          </p:cNvSpPr>
          <p:nvPr>
            <p:ph type="sldNum" sz="quarter" idx="10"/>
          </p:nvPr>
        </p:nvSpPr>
        <p:spPr>
          <a:xfrm>
            <a:off x="20758150" y="12836525"/>
            <a:ext cx="349250" cy="48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fld id="{BBEEA72D-37D8-1148-8367-F75F1273DCFE}" type="slidenum">
              <a:rPr lang="en-TR" altLang="en-TR" sz="2400" smtClean="0">
                <a:solidFill>
                  <a:srgbClr val="888888"/>
                </a:solidFill>
              </a:rPr>
              <a:pPr/>
              <a:t>9</a:t>
            </a:fld>
            <a:endParaRPr lang="en-TR" altLang="en-TR" sz="2400">
              <a:solidFill>
                <a:srgbClr val="888888"/>
              </a:solidFill>
            </a:endParaRPr>
          </a:p>
        </p:txBody>
      </p:sp>
    </p:spTree>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TotalTime>
  <Words>1888</Words>
  <Application>Microsoft Macintosh PowerPoint</Application>
  <PresentationFormat>Custom</PresentationFormat>
  <Paragraphs>292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Arial</vt:lpstr>
      <vt:lpstr>Wingdings</vt:lpstr>
      <vt:lpstr>Courier New</vt:lpstr>
      <vt:lpstr>Menlo Regular</vt:lpstr>
      <vt:lpstr>Office Theme</vt:lpstr>
      <vt:lpstr>Advanced Programming  CMP 102</vt:lpstr>
      <vt:lpstr>Course Plan</vt:lpstr>
      <vt:lpstr>Course Plan</vt:lpstr>
      <vt:lpstr>Last Week</vt:lpstr>
      <vt:lpstr>Motivation</vt:lpstr>
      <vt:lpstr>Java Collections</vt:lpstr>
      <vt:lpstr>ADT</vt:lpstr>
      <vt:lpstr>List</vt:lpstr>
      <vt:lpstr>List</vt:lpstr>
      <vt:lpstr>List  Example</vt:lpstr>
      <vt:lpstr>List  Example</vt:lpstr>
      <vt:lpstr>Set</vt:lpstr>
      <vt:lpstr>Set</vt:lpstr>
      <vt:lpstr>Set  Example</vt:lpstr>
      <vt:lpstr>Set  Example</vt:lpstr>
      <vt:lpstr>Map</vt:lpstr>
      <vt:lpstr>Map</vt:lpstr>
      <vt:lpstr>Map  Example</vt:lpstr>
      <vt:lpstr>Map  Example</vt:lpstr>
      <vt:lpstr>Stack</vt:lpstr>
      <vt:lpstr>Stack</vt:lpstr>
      <vt:lpstr>Stack</vt:lpstr>
      <vt:lpstr>Stack  Example</vt:lpstr>
      <vt:lpstr>Stack  Example</vt:lpstr>
      <vt:lpstr>Queue</vt:lpstr>
      <vt:lpstr>Queue</vt:lpstr>
      <vt:lpstr>Queue</vt:lpstr>
      <vt:lpstr>Queue  Example</vt:lpstr>
      <vt:lpstr>Queue  Example</vt:lpstr>
      <vt:lpstr>Tree</vt:lpstr>
      <vt:lpstr>Tree</vt:lpstr>
      <vt:lpstr>Assignment - 1</vt:lpstr>
      <vt:lpstr>Assignment - 2</vt:lpstr>
      <vt:lpstr>Assignment - 3</vt:lpstr>
      <vt:lpstr>Java Collections</vt:lpstr>
      <vt:lpstr>Next Lecture</vt:lpstr>
      <vt:lpstr>Uygulama</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74</cp:revision>
  <dcterms:modified xsi:type="dcterms:W3CDTF">2023-03-12T18:29:56Z</dcterms:modified>
</cp:coreProperties>
</file>